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Kollektif Bold" charset="1" panose="020B0604020101010102"/>
      <p:regular r:id="rId19"/>
    </p:embeddedFont>
    <p:embeddedFont>
      <p:font typeface="Roboto" charset="1" panose="02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3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4B73A"/>
        </a:solidFill>
      </p:bgPr>
    </p:bg>
    <p:spTree>
      <p:nvGrpSpPr>
        <p:cNvPr id="1" name=""/>
        <p:cNvGrpSpPr/>
        <p:nvPr/>
      </p:nvGrpSpPr>
      <p:grpSpPr>
        <a:xfrm>
          <a:off x="0" y="0"/>
          <a:ext cx="0" cy="0"/>
          <a:chOff x="0" y="0"/>
          <a:chExt cx="0" cy="0"/>
        </a:xfrm>
      </p:grpSpPr>
      <p:sp>
        <p:nvSpPr>
          <p:cNvPr name="Freeform 2" id="2"/>
          <p:cNvSpPr/>
          <p:nvPr/>
        </p:nvSpPr>
        <p:spPr>
          <a:xfrm flipH="false" flipV="false" rot="0">
            <a:off x="14378348" y="7652599"/>
            <a:ext cx="5416041" cy="3220082"/>
          </a:xfrm>
          <a:custGeom>
            <a:avLst/>
            <a:gdLst/>
            <a:ahLst/>
            <a:cxnLst/>
            <a:rect r="r" b="b" t="t" l="l"/>
            <a:pathLst>
              <a:path h="3220082" w="5416041">
                <a:moveTo>
                  <a:pt x="0" y="0"/>
                </a:moveTo>
                <a:lnTo>
                  <a:pt x="5416041" y="0"/>
                </a:lnTo>
                <a:lnTo>
                  <a:pt x="5416041" y="3220082"/>
                </a:lnTo>
                <a:lnTo>
                  <a:pt x="0" y="32200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730230">
            <a:off x="1068409" y="6212384"/>
            <a:ext cx="2071223" cy="6091832"/>
          </a:xfrm>
          <a:custGeom>
            <a:avLst/>
            <a:gdLst/>
            <a:ahLst/>
            <a:cxnLst/>
            <a:rect r="r" b="b" t="t" l="l"/>
            <a:pathLst>
              <a:path h="6091832" w="2071223">
                <a:moveTo>
                  <a:pt x="0" y="0"/>
                </a:moveTo>
                <a:lnTo>
                  <a:pt x="2071223" y="0"/>
                </a:lnTo>
                <a:lnTo>
                  <a:pt x="2071223" y="6091832"/>
                </a:lnTo>
                <a:lnTo>
                  <a:pt x="0" y="6091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34959" y="-1495515"/>
            <a:ext cx="5122535" cy="5048430"/>
          </a:xfrm>
          <a:custGeom>
            <a:avLst/>
            <a:gdLst/>
            <a:ahLst/>
            <a:cxnLst/>
            <a:rect r="r" b="b" t="t" l="l"/>
            <a:pathLst>
              <a:path h="5048430" w="5122535">
                <a:moveTo>
                  <a:pt x="0" y="0"/>
                </a:moveTo>
                <a:lnTo>
                  <a:pt x="5122535" y="0"/>
                </a:lnTo>
                <a:lnTo>
                  <a:pt x="5122535" y="5048430"/>
                </a:lnTo>
                <a:lnTo>
                  <a:pt x="0" y="50484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003371" y="4195764"/>
            <a:ext cx="12213131" cy="2362200"/>
          </a:xfrm>
          <a:prstGeom prst="rect">
            <a:avLst/>
          </a:prstGeom>
        </p:spPr>
        <p:txBody>
          <a:bodyPr anchor="t" rtlCol="false" tIns="0" lIns="0" bIns="0" rIns="0">
            <a:spAutoFit/>
          </a:bodyPr>
          <a:lstStyle/>
          <a:p>
            <a:pPr algn="ctr">
              <a:lnSpc>
                <a:spcPts val="15750"/>
              </a:lnSpc>
            </a:pPr>
            <a:r>
              <a:rPr lang="en-US" sz="15000" b="true">
                <a:solidFill>
                  <a:srgbClr val="EAFFCA"/>
                </a:solidFill>
                <a:latin typeface="Kollektif Bold"/>
                <a:ea typeface="Kollektif Bold"/>
                <a:cs typeface="Kollektif Bold"/>
                <a:sym typeface="Kollektif Bold"/>
              </a:rPr>
              <a:t>Vegetables</a:t>
            </a:r>
          </a:p>
        </p:txBody>
      </p:sp>
      <p:sp>
        <p:nvSpPr>
          <p:cNvPr name="Freeform 6" id="6"/>
          <p:cNvSpPr/>
          <p:nvPr/>
        </p:nvSpPr>
        <p:spPr>
          <a:xfrm flipH="false" flipV="false" rot="0">
            <a:off x="5783195" y="5927833"/>
            <a:ext cx="895860" cy="884458"/>
          </a:xfrm>
          <a:custGeom>
            <a:avLst/>
            <a:gdLst/>
            <a:ahLst/>
            <a:cxnLst/>
            <a:rect r="r" b="b" t="t" l="l"/>
            <a:pathLst>
              <a:path h="884458" w="895860">
                <a:moveTo>
                  <a:pt x="0" y="0"/>
                </a:moveTo>
                <a:lnTo>
                  <a:pt x="895860" y="0"/>
                </a:lnTo>
                <a:lnTo>
                  <a:pt x="895860" y="884458"/>
                </a:lnTo>
                <a:lnTo>
                  <a:pt x="0" y="884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378348" y="-561885"/>
            <a:ext cx="4302548" cy="4114800"/>
          </a:xfrm>
          <a:custGeom>
            <a:avLst/>
            <a:gdLst/>
            <a:ahLst/>
            <a:cxnLst/>
            <a:rect r="r" b="b" t="t" l="l"/>
            <a:pathLst>
              <a:path h="4114800" w="4302548">
                <a:moveTo>
                  <a:pt x="0" y="0"/>
                </a:moveTo>
                <a:lnTo>
                  <a:pt x="4302548" y="0"/>
                </a:lnTo>
                <a:lnTo>
                  <a:pt x="430254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1608945" y="5927833"/>
            <a:ext cx="895860" cy="884458"/>
          </a:xfrm>
          <a:custGeom>
            <a:avLst/>
            <a:gdLst/>
            <a:ahLst/>
            <a:cxnLst/>
            <a:rect r="r" b="b" t="t" l="l"/>
            <a:pathLst>
              <a:path h="884458" w="895860">
                <a:moveTo>
                  <a:pt x="0" y="0"/>
                </a:moveTo>
                <a:lnTo>
                  <a:pt x="895860" y="0"/>
                </a:lnTo>
                <a:lnTo>
                  <a:pt x="895860" y="884458"/>
                </a:lnTo>
                <a:lnTo>
                  <a:pt x="0" y="884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4476955">
            <a:off x="1634683" y="1147715"/>
            <a:ext cx="3109376" cy="2628836"/>
          </a:xfrm>
          <a:custGeom>
            <a:avLst/>
            <a:gdLst/>
            <a:ahLst/>
            <a:cxnLst/>
            <a:rect r="r" b="b" t="t" l="l"/>
            <a:pathLst>
              <a:path h="2628836" w="3109376">
                <a:moveTo>
                  <a:pt x="0" y="0"/>
                </a:moveTo>
                <a:lnTo>
                  <a:pt x="3109376" y="0"/>
                </a:lnTo>
                <a:lnTo>
                  <a:pt x="3109376" y="2628836"/>
                </a:lnTo>
                <a:lnTo>
                  <a:pt x="0" y="26288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3448776" y="1028700"/>
            <a:ext cx="3080846" cy="3114826"/>
          </a:xfrm>
          <a:custGeom>
            <a:avLst/>
            <a:gdLst/>
            <a:ahLst/>
            <a:cxnLst/>
            <a:rect r="r" b="b" t="t" l="l"/>
            <a:pathLst>
              <a:path h="3114826" w="3080846">
                <a:moveTo>
                  <a:pt x="0" y="0"/>
                </a:moveTo>
                <a:lnTo>
                  <a:pt x="3080846" y="0"/>
                </a:lnTo>
                <a:lnTo>
                  <a:pt x="3080846" y="3114826"/>
                </a:lnTo>
                <a:lnTo>
                  <a:pt x="0" y="31148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2332683" y="7119765"/>
            <a:ext cx="3932860" cy="2552784"/>
          </a:xfrm>
          <a:custGeom>
            <a:avLst/>
            <a:gdLst/>
            <a:ahLst/>
            <a:cxnLst/>
            <a:rect r="r" b="b" t="t" l="l"/>
            <a:pathLst>
              <a:path h="2552784" w="3932860">
                <a:moveTo>
                  <a:pt x="0" y="0"/>
                </a:moveTo>
                <a:lnTo>
                  <a:pt x="3932860" y="0"/>
                </a:lnTo>
                <a:lnTo>
                  <a:pt x="3932860" y="2552784"/>
                </a:lnTo>
                <a:lnTo>
                  <a:pt x="0" y="255278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7943092">
            <a:off x="12511845" y="6854904"/>
            <a:ext cx="3330467" cy="3330467"/>
          </a:xfrm>
          <a:custGeom>
            <a:avLst/>
            <a:gdLst/>
            <a:ahLst/>
            <a:cxnLst/>
            <a:rect r="r" b="b" t="t" l="l"/>
            <a:pathLst>
              <a:path h="3330467" w="3330467">
                <a:moveTo>
                  <a:pt x="0" y="0"/>
                </a:moveTo>
                <a:lnTo>
                  <a:pt x="3330467" y="0"/>
                </a:lnTo>
                <a:lnTo>
                  <a:pt x="3330467" y="3330467"/>
                </a:lnTo>
                <a:lnTo>
                  <a:pt x="0" y="3330467"/>
                </a:lnTo>
                <a:lnTo>
                  <a:pt x="0" y="0"/>
                </a:lnTo>
                <a:close/>
              </a:path>
            </a:pathLst>
          </a:custGeom>
          <a:blipFill>
            <a:blip r:embed="rId18"/>
            <a:stretch>
              <a:fillRect l="0" t="0" r="0" b="0"/>
            </a:stretch>
          </a:blipFill>
        </p:spPr>
      </p:sp>
      <p:sp>
        <p:nvSpPr>
          <p:cNvPr name="TextBox 13" id="13"/>
          <p:cNvSpPr txBox="true"/>
          <p:nvPr/>
        </p:nvSpPr>
        <p:spPr>
          <a:xfrm rot="0">
            <a:off x="7727367" y="1459892"/>
            <a:ext cx="2833266" cy="447675"/>
          </a:xfrm>
          <a:prstGeom prst="rect">
            <a:avLst/>
          </a:prstGeom>
        </p:spPr>
        <p:txBody>
          <a:bodyPr anchor="t" rtlCol="false" tIns="0" lIns="0" bIns="0" rIns="0">
            <a:spAutoFit/>
          </a:bodyPr>
          <a:lstStyle/>
          <a:p>
            <a:pPr algn="ctr">
              <a:lnSpc>
                <a:spcPts val="3749"/>
              </a:lnSpc>
            </a:pPr>
            <a:r>
              <a:rPr lang="en-US" sz="2499" spc="187">
                <a:solidFill>
                  <a:srgbClr val="EAFFCA"/>
                </a:solidFill>
                <a:latin typeface="Roboto"/>
                <a:ea typeface="Roboto"/>
                <a:cs typeface="Roboto"/>
                <a:sym typeface="Roboto"/>
              </a:rPr>
              <a:t>GROUP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4B73A"/>
        </a:solidFill>
      </p:bgPr>
    </p:bg>
    <p:spTree>
      <p:nvGrpSpPr>
        <p:cNvPr id="1" name=""/>
        <p:cNvGrpSpPr/>
        <p:nvPr/>
      </p:nvGrpSpPr>
      <p:grpSpPr>
        <a:xfrm>
          <a:off x="0" y="0"/>
          <a:ext cx="0" cy="0"/>
          <a:chOff x="0" y="0"/>
          <a:chExt cx="0" cy="0"/>
        </a:xfrm>
      </p:grpSpPr>
      <p:sp>
        <p:nvSpPr>
          <p:cNvPr name="Freeform 2" id="2"/>
          <p:cNvSpPr/>
          <p:nvPr/>
        </p:nvSpPr>
        <p:spPr>
          <a:xfrm flipH="false" flipV="false" rot="0">
            <a:off x="14378348" y="7652599"/>
            <a:ext cx="5416041" cy="3220082"/>
          </a:xfrm>
          <a:custGeom>
            <a:avLst/>
            <a:gdLst/>
            <a:ahLst/>
            <a:cxnLst/>
            <a:rect r="r" b="b" t="t" l="l"/>
            <a:pathLst>
              <a:path h="3220082" w="5416041">
                <a:moveTo>
                  <a:pt x="0" y="0"/>
                </a:moveTo>
                <a:lnTo>
                  <a:pt x="5416041" y="0"/>
                </a:lnTo>
                <a:lnTo>
                  <a:pt x="5416041" y="3220082"/>
                </a:lnTo>
                <a:lnTo>
                  <a:pt x="0" y="32200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730230">
            <a:off x="1068409" y="6212384"/>
            <a:ext cx="2071223" cy="6091832"/>
          </a:xfrm>
          <a:custGeom>
            <a:avLst/>
            <a:gdLst/>
            <a:ahLst/>
            <a:cxnLst/>
            <a:rect r="r" b="b" t="t" l="l"/>
            <a:pathLst>
              <a:path h="6091832" w="2071223">
                <a:moveTo>
                  <a:pt x="0" y="0"/>
                </a:moveTo>
                <a:lnTo>
                  <a:pt x="2071223" y="0"/>
                </a:lnTo>
                <a:lnTo>
                  <a:pt x="2071223" y="6091832"/>
                </a:lnTo>
                <a:lnTo>
                  <a:pt x="0" y="6091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770639" y="3272201"/>
            <a:ext cx="8323945" cy="3839221"/>
            <a:chOff x="0" y="0"/>
            <a:chExt cx="2294451" cy="1058260"/>
          </a:xfrm>
        </p:grpSpPr>
        <p:sp>
          <p:nvSpPr>
            <p:cNvPr name="Freeform 5" id="5"/>
            <p:cNvSpPr/>
            <p:nvPr/>
          </p:nvSpPr>
          <p:spPr>
            <a:xfrm flipH="false" flipV="false" rot="0">
              <a:off x="0" y="0"/>
              <a:ext cx="2294451" cy="1058261"/>
            </a:xfrm>
            <a:custGeom>
              <a:avLst/>
              <a:gdLst/>
              <a:ahLst/>
              <a:cxnLst/>
              <a:rect r="r" b="b" t="t" l="l"/>
              <a:pathLst>
                <a:path h="1058261" w="2294451">
                  <a:moveTo>
                    <a:pt x="47434" y="0"/>
                  </a:moveTo>
                  <a:lnTo>
                    <a:pt x="2247017" y="0"/>
                  </a:lnTo>
                  <a:cubicBezTo>
                    <a:pt x="2259597" y="0"/>
                    <a:pt x="2271662" y="4997"/>
                    <a:pt x="2280558" y="13893"/>
                  </a:cubicBezTo>
                  <a:cubicBezTo>
                    <a:pt x="2289453" y="22789"/>
                    <a:pt x="2294451" y="34854"/>
                    <a:pt x="2294451" y="47434"/>
                  </a:cubicBezTo>
                  <a:lnTo>
                    <a:pt x="2294451" y="1010826"/>
                  </a:lnTo>
                  <a:cubicBezTo>
                    <a:pt x="2294451" y="1023407"/>
                    <a:pt x="2289453" y="1035472"/>
                    <a:pt x="2280558" y="1044367"/>
                  </a:cubicBezTo>
                  <a:cubicBezTo>
                    <a:pt x="2271662" y="1053263"/>
                    <a:pt x="2259597" y="1058261"/>
                    <a:pt x="2247017" y="1058261"/>
                  </a:cubicBezTo>
                  <a:lnTo>
                    <a:pt x="47434" y="1058261"/>
                  </a:lnTo>
                  <a:cubicBezTo>
                    <a:pt x="34854" y="1058261"/>
                    <a:pt x="22789" y="1053263"/>
                    <a:pt x="13893" y="1044367"/>
                  </a:cubicBezTo>
                  <a:cubicBezTo>
                    <a:pt x="4997" y="1035472"/>
                    <a:pt x="0" y="1023407"/>
                    <a:pt x="0" y="1010826"/>
                  </a:cubicBezTo>
                  <a:lnTo>
                    <a:pt x="0" y="47434"/>
                  </a:lnTo>
                  <a:cubicBezTo>
                    <a:pt x="0" y="34854"/>
                    <a:pt x="4997" y="22789"/>
                    <a:pt x="13893" y="13893"/>
                  </a:cubicBezTo>
                  <a:cubicBezTo>
                    <a:pt x="22789" y="4997"/>
                    <a:pt x="34854" y="0"/>
                    <a:pt x="47434" y="0"/>
                  </a:cubicBezTo>
                  <a:close/>
                </a:path>
              </a:pathLst>
            </a:custGeom>
            <a:solidFill>
              <a:srgbClr val="89AA34"/>
            </a:solidFill>
          </p:spPr>
        </p:sp>
        <p:sp>
          <p:nvSpPr>
            <p:cNvPr name="TextBox 6" id="6"/>
            <p:cNvSpPr txBox="true"/>
            <p:nvPr/>
          </p:nvSpPr>
          <p:spPr>
            <a:xfrm>
              <a:off x="0" y="-76200"/>
              <a:ext cx="2294451" cy="1134460"/>
            </a:xfrm>
            <a:prstGeom prst="rect">
              <a:avLst/>
            </a:prstGeom>
          </p:spPr>
          <p:txBody>
            <a:bodyPr anchor="ctr" rtlCol="false" tIns="50800" lIns="50800" bIns="50800" rIns="50800"/>
            <a:lstStyle/>
            <a:p>
              <a:pPr algn="ctr">
                <a:lnSpc>
                  <a:spcPts val="3749"/>
                </a:lnSpc>
              </a:pPr>
            </a:p>
          </p:txBody>
        </p:sp>
      </p:grpSp>
      <p:sp>
        <p:nvSpPr>
          <p:cNvPr name="Freeform 7" id="7"/>
          <p:cNvSpPr/>
          <p:nvPr/>
        </p:nvSpPr>
        <p:spPr>
          <a:xfrm flipH="false" flipV="false" rot="0">
            <a:off x="-1532568" y="-1938449"/>
            <a:ext cx="5122535" cy="5048430"/>
          </a:xfrm>
          <a:custGeom>
            <a:avLst/>
            <a:gdLst/>
            <a:ahLst/>
            <a:cxnLst/>
            <a:rect r="r" b="b" t="t" l="l"/>
            <a:pathLst>
              <a:path h="5048430" w="5122535">
                <a:moveTo>
                  <a:pt x="0" y="0"/>
                </a:moveTo>
                <a:lnTo>
                  <a:pt x="5122536" y="0"/>
                </a:lnTo>
                <a:lnTo>
                  <a:pt x="5122536" y="5048430"/>
                </a:lnTo>
                <a:lnTo>
                  <a:pt x="0" y="50484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378348" y="-561885"/>
            <a:ext cx="4302548" cy="4114800"/>
          </a:xfrm>
          <a:custGeom>
            <a:avLst/>
            <a:gdLst/>
            <a:ahLst/>
            <a:cxnLst/>
            <a:rect r="r" b="b" t="t" l="l"/>
            <a:pathLst>
              <a:path h="4114800" w="4302548">
                <a:moveTo>
                  <a:pt x="0" y="0"/>
                </a:moveTo>
                <a:lnTo>
                  <a:pt x="4302548" y="0"/>
                </a:lnTo>
                <a:lnTo>
                  <a:pt x="430254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4721614" y="2606933"/>
            <a:ext cx="611857" cy="604070"/>
          </a:xfrm>
          <a:custGeom>
            <a:avLst/>
            <a:gdLst/>
            <a:ahLst/>
            <a:cxnLst/>
            <a:rect r="r" b="b" t="t" l="l"/>
            <a:pathLst>
              <a:path h="604070" w="611857">
                <a:moveTo>
                  <a:pt x="0" y="0"/>
                </a:moveTo>
                <a:lnTo>
                  <a:pt x="611857" y="0"/>
                </a:lnTo>
                <a:lnTo>
                  <a:pt x="611857" y="604070"/>
                </a:lnTo>
                <a:lnTo>
                  <a:pt x="0" y="6040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0424707" y="4503775"/>
            <a:ext cx="611857" cy="604070"/>
          </a:xfrm>
          <a:custGeom>
            <a:avLst/>
            <a:gdLst/>
            <a:ahLst/>
            <a:cxnLst/>
            <a:rect r="r" b="b" t="t" l="l"/>
            <a:pathLst>
              <a:path h="604070" w="611857">
                <a:moveTo>
                  <a:pt x="0" y="0"/>
                </a:moveTo>
                <a:lnTo>
                  <a:pt x="611857" y="0"/>
                </a:lnTo>
                <a:lnTo>
                  <a:pt x="611857" y="604070"/>
                </a:lnTo>
                <a:lnTo>
                  <a:pt x="0" y="6040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3589968" y="1679154"/>
            <a:ext cx="12023675" cy="8371483"/>
          </a:xfrm>
          <a:custGeom>
            <a:avLst/>
            <a:gdLst/>
            <a:ahLst/>
            <a:cxnLst/>
            <a:rect r="r" b="b" t="t" l="l"/>
            <a:pathLst>
              <a:path h="8371483" w="12023675">
                <a:moveTo>
                  <a:pt x="0" y="0"/>
                </a:moveTo>
                <a:lnTo>
                  <a:pt x="12023674" y="0"/>
                </a:lnTo>
                <a:lnTo>
                  <a:pt x="12023674" y="8371484"/>
                </a:lnTo>
                <a:lnTo>
                  <a:pt x="0" y="8371484"/>
                </a:lnTo>
                <a:lnTo>
                  <a:pt x="0" y="0"/>
                </a:lnTo>
                <a:close/>
              </a:path>
            </a:pathLst>
          </a:custGeom>
          <a:blipFill>
            <a:blip r:embed="rId12"/>
            <a:stretch>
              <a:fillRect l="0" t="0" r="0" b="0"/>
            </a:stretch>
          </a:blipFill>
        </p:spPr>
      </p:sp>
      <p:sp>
        <p:nvSpPr>
          <p:cNvPr name="TextBox 12" id="12"/>
          <p:cNvSpPr txBox="true"/>
          <p:nvPr/>
        </p:nvSpPr>
        <p:spPr>
          <a:xfrm rot="0">
            <a:off x="929270" y="257175"/>
            <a:ext cx="9338804" cy="1495425"/>
          </a:xfrm>
          <a:prstGeom prst="rect">
            <a:avLst/>
          </a:prstGeom>
        </p:spPr>
        <p:txBody>
          <a:bodyPr anchor="t" rtlCol="false" tIns="0" lIns="0" bIns="0" rIns="0">
            <a:spAutoFit/>
          </a:bodyPr>
          <a:lstStyle/>
          <a:p>
            <a:pPr algn="l">
              <a:lnSpc>
                <a:spcPts val="9975"/>
              </a:lnSpc>
            </a:pPr>
            <a:r>
              <a:rPr lang="en-US" sz="9500" b="true">
                <a:solidFill>
                  <a:srgbClr val="EAFFCA"/>
                </a:solidFill>
                <a:latin typeface="Kollektif Bold"/>
                <a:ea typeface="Kollektif Bold"/>
                <a:cs typeface="Kollektif Bold"/>
                <a:sym typeface="Kollektif Bold"/>
              </a:rPr>
              <a:t>HEAT MAP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4B73A"/>
        </a:solidFill>
      </p:bgPr>
    </p:bg>
    <p:spTree>
      <p:nvGrpSpPr>
        <p:cNvPr id="1" name=""/>
        <p:cNvGrpSpPr/>
        <p:nvPr/>
      </p:nvGrpSpPr>
      <p:grpSpPr>
        <a:xfrm>
          <a:off x="0" y="0"/>
          <a:ext cx="0" cy="0"/>
          <a:chOff x="0" y="0"/>
          <a:chExt cx="0" cy="0"/>
        </a:xfrm>
      </p:grpSpPr>
      <p:sp>
        <p:nvSpPr>
          <p:cNvPr name="Freeform 2" id="2"/>
          <p:cNvSpPr/>
          <p:nvPr/>
        </p:nvSpPr>
        <p:spPr>
          <a:xfrm flipH="false" flipV="false" rot="0">
            <a:off x="1156783" y="101569"/>
            <a:ext cx="15736129" cy="9933432"/>
          </a:xfrm>
          <a:custGeom>
            <a:avLst/>
            <a:gdLst/>
            <a:ahLst/>
            <a:cxnLst/>
            <a:rect r="r" b="b" t="t" l="l"/>
            <a:pathLst>
              <a:path h="9933432" w="15736129">
                <a:moveTo>
                  <a:pt x="0" y="0"/>
                </a:moveTo>
                <a:lnTo>
                  <a:pt x="15736129" y="0"/>
                </a:lnTo>
                <a:lnTo>
                  <a:pt x="15736129" y="9933432"/>
                </a:lnTo>
                <a:lnTo>
                  <a:pt x="0" y="9933432"/>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4B73A"/>
        </a:solidFill>
      </p:bgPr>
    </p:bg>
    <p:spTree>
      <p:nvGrpSpPr>
        <p:cNvPr id="1" name=""/>
        <p:cNvGrpSpPr/>
        <p:nvPr/>
      </p:nvGrpSpPr>
      <p:grpSpPr>
        <a:xfrm>
          <a:off x="0" y="0"/>
          <a:ext cx="0" cy="0"/>
          <a:chOff x="0" y="0"/>
          <a:chExt cx="0" cy="0"/>
        </a:xfrm>
      </p:grpSpPr>
      <p:sp>
        <p:nvSpPr>
          <p:cNvPr name="Freeform 2" id="2"/>
          <p:cNvSpPr/>
          <p:nvPr/>
        </p:nvSpPr>
        <p:spPr>
          <a:xfrm flipH="false" flipV="false" rot="0">
            <a:off x="412329" y="610196"/>
            <a:ext cx="17463342" cy="9337404"/>
          </a:xfrm>
          <a:custGeom>
            <a:avLst/>
            <a:gdLst/>
            <a:ahLst/>
            <a:cxnLst/>
            <a:rect r="r" b="b" t="t" l="l"/>
            <a:pathLst>
              <a:path h="9337404" w="17463342">
                <a:moveTo>
                  <a:pt x="0" y="0"/>
                </a:moveTo>
                <a:lnTo>
                  <a:pt x="17463342" y="0"/>
                </a:lnTo>
                <a:lnTo>
                  <a:pt x="17463342" y="9337404"/>
                </a:lnTo>
                <a:lnTo>
                  <a:pt x="0" y="9337404"/>
                </a:lnTo>
                <a:lnTo>
                  <a:pt x="0" y="0"/>
                </a:lnTo>
                <a:close/>
              </a:path>
            </a:pathLst>
          </a:custGeom>
          <a:blipFill>
            <a:blip r:embed="rId2"/>
            <a:stretch>
              <a:fillRect l="-6730" t="0" r="-673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AFFCA"/>
        </a:solidFill>
      </p:bgPr>
    </p:bg>
    <p:spTree>
      <p:nvGrpSpPr>
        <p:cNvPr id="1" name=""/>
        <p:cNvGrpSpPr/>
        <p:nvPr/>
      </p:nvGrpSpPr>
      <p:grpSpPr>
        <a:xfrm>
          <a:off x="0" y="0"/>
          <a:ext cx="0" cy="0"/>
          <a:chOff x="0" y="0"/>
          <a:chExt cx="0" cy="0"/>
        </a:xfrm>
      </p:grpSpPr>
      <p:sp>
        <p:nvSpPr>
          <p:cNvPr name="TextBox 2" id="2"/>
          <p:cNvSpPr txBox="true"/>
          <p:nvPr/>
        </p:nvSpPr>
        <p:spPr>
          <a:xfrm rot="0">
            <a:off x="3233192" y="2147397"/>
            <a:ext cx="11821616" cy="5925532"/>
          </a:xfrm>
          <a:prstGeom prst="rect">
            <a:avLst/>
          </a:prstGeom>
        </p:spPr>
        <p:txBody>
          <a:bodyPr anchor="t" rtlCol="false" tIns="0" lIns="0" bIns="0" rIns="0">
            <a:spAutoFit/>
          </a:bodyPr>
          <a:lstStyle/>
          <a:p>
            <a:pPr algn="ctr">
              <a:lnSpc>
                <a:spcPts val="14678"/>
              </a:lnSpc>
            </a:pPr>
            <a:r>
              <a:rPr lang="en-US" sz="13979" b="true">
                <a:solidFill>
                  <a:srgbClr val="94B73A"/>
                </a:solidFill>
                <a:latin typeface="Kollektif Bold"/>
                <a:ea typeface="Kollektif Bold"/>
                <a:cs typeface="Kollektif Bold"/>
                <a:sym typeface="Kollektif Bold"/>
              </a:rPr>
              <a:t>off to the README</a:t>
            </a:r>
          </a:p>
          <a:p>
            <a:pPr algn="ctr">
              <a:lnSpc>
                <a:spcPts val="14678"/>
              </a:lnSpc>
            </a:pPr>
            <a:r>
              <a:rPr lang="en-US" sz="13979" b="true">
                <a:solidFill>
                  <a:srgbClr val="94B73A"/>
                </a:solidFill>
                <a:latin typeface="Kollektif Bold"/>
                <a:ea typeface="Kollektif Bold"/>
                <a:cs typeface="Kollektif Bold"/>
                <a:sym typeface="Kollektif Bold"/>
              </a:rPr>
              <a:t>Thank You</a:t>
            </a:r>
          </a:p>
        </p:txBody>
      </p:sp>
      <p:sp>
        <p:nvSpPr>
          <p:cNvPr name="TextBox 3" id="3"/>
          <p:cNvSpPr txBox="true"/>
          <p:nvPr/>
        </p:nvSpPr>
        <p:spPr>
          <a:xfrm rot="0">
            <a:off x="7915007" y="1459892"/>
            <a:ext cx="2457986" cy="447675"/>
          </a:xfrm>
          <a:prstGeom prst="rect">
            <a:avLst/>
          </a:prstGeom>
        </p:spPr>
        <p:txBody>
          <a:bodyPr anchor="t" rtlCol="false" tIns="0" lIns="0" bIns="0" rIns="0">
            <a:spAutoFit/>
          </a:bodyPr>
          <a:lstStyle/>
          <a:p>
            <a:pPr algn="ctr">
              <a:lnSpc>
                <a:spcPts val="3749"/>
              </a:lnSpc>
            </a:pPr>
            <a:r>
              <a:rPr lang="en-US" sz="2499" spc="187">
                <a:solidFill>
                  <a:srgbClr val="94B73A"/>
                </a:solidFill>
                <a:latin typeface="Roboto"/>
                <a:ea typeface="Roboto"/>
                <a:cs typeface="Roboto"/>
                <a:sym typeface="Roboto"/>
              </a:rPr>
              <a:t>Salford &amp; Co.</a:t>
            </a:r>
          </a:p>
        </p:txBody>
      </p:sp>
      <p:sp>
        <p:nvSpPr>
          <p:cNvPr name="Freeform 4" id="4"/>
          <p:cNvSpPr/>
          <p:nvPr/>
        </p:nvSpPr>
        <p:spPr>
          <a:xfrm flipH="false" flipV="false" rot="0">
            <a:off x="-714127" y="-639940"/>
            <a:ext cx="2845471" cy="2845471"/>
          </a:xfrm>
          <a:custGeom>
            <a:avLst/>
            <a:gdLst/>
            <a:ahLst/>
            <a:cxnLst/>
            <a:rect r="r" b="b" t="t" l="l"/>
            <a:pathLst>
              <a:path h="2845471" w="2845471">
                <a:moveTo>
                  <a:pt x="0" y="0"/>
                </a:moveTo>
                <a:lnTo>
                  <a:pt x="2845471" y="0"/>
                </a:lnTo>
                <a:lnTo>
                  <a:pt x="2845471" y="2845471"/>
                </a:lnTo>
                <a:lnTo>
                  <a:pt x="0" y="2845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14127" y="747908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787365" y="5786365"/>
            <a:ext cx="6943870" cy="6943870"/>
          </a:xfrm>
          <a:custGeom>
            <a:avLst/>
            <a:gdLst/>
            <a:ahLst/>
            <a:cxnLst/>
            <a:rect r="r" b="b" t="t" l="l"/>
            <a:pathLst>
              <a:path h="6943870" w="6943870">
                <a:moveTo>
                  <a:pt x="0" y="0"/>
                </a:moveTo>
                <a:lnTo>
                  <a:pt x="6943870" y="0"/>
                </a:lnTo>
                <a:lnTo>
                  <a:pt x="6943870" y="6943870"/>
                </a:lnTo>
                <a:lnTo>
                  <a:pt x="0" y="6943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9856329">
            <a:off x="15575312" y="-49289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476955">
            <a:off x="1634683" y="1147715"/>
            <a:ext cx="3109376" cy="2628836"/>
          </a:xfrm>
          <a:custGeom>
            <a:avLst/>
            <a:gdLst/>
            <a:ahLst/>
            <a:cxnLst/>
            <a:rect r="r" b="b" t="t" l="l"/>
            <a:pathLst>
              <a:path h="2628836" w="3109376">
                <a:moveTo>
                  <a:pt x="0" y="0"/>
                </a:moveTo>
                <a:lnTo>
                  <a:pt x="3109376" y="0"/>
                </a:lnTo>
                <a:lnTo>
                  <a:pt x="3109376" y="2628836"/>
                </a:lnTo>
                <a:lnTo>
                  <a:pt x="0" y="26288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448776" y="1028700"/>
            <a:ext cx="3080846" cy="3114826"/>
          </a:xfrm>
          <a:custGeom>
            <a:avLst/>
            <a:gdLst/>
            <a:ahLst/>
            <a:cxnLst/>
            <a:rect r="r" b="b" t="t" l="l"/>
            <a:pathLst>
              <a:path h="3114826" w="3080846">
                <a:moveTo>
                  <a:pt x="0" y="0"/>
                </a:moveTo>
                <a:lnTo>
                  <a:pt x="3080846" y="0"/>
                </a:lnTo>
                <a:lnTo>
                  <a:pt x="3080846" y="3114826"/>
                </a:lnTo>
                <a:lnTo>
                  <a:pt x="0" y="3114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332683" y="7119765"/>
            <a:ext cx="3932860" cy="2552784"/>
          </a:xfrm>
          <a:custGeom>
            <a:avLst/>
            <a:gdLst/>
            <a:ahLst/>
            <a:cxnLst/>
            <a:rect r="r" b="b" t="t" l="l"/>
            <a:pathLst>
              <a:path h="2552784" w="3932860">
                <a:moveTo>
                  <a:pt x="0" y="0"/>
                </a:moveTo>
                <a:lnTo>
                  <a:pt x="3932860" y="0"/>
                </a:lnTo>
                <a:lnTo>
                  <a:pt x="3932860" y="2552784"/>
                </a:lnTo>
                <a:lnTo>
                  <a:pt x="0" y="25527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7943092">
            <a:off x="12511845" y="6854904"/>
            <a:ext cx="3330467" cy="3330467"/>
          </a:xfrm>
          <a:custGeom>
            <a:avLst/>
            <a:gdLst/>
            <a:ahLst/>
            <a:cxnLst/>
            <a:rect r="r" b="b" t="t" l="l"/>
            <a:pathLst>
              <a:path h="3330467" w="3330467">
                <a:moveTo>
                  <a:pt x="0" y="0"/>
                </a:moveTo>
                <a:lnTo>
                  <a:pt x="3330467" y="0"/>
                </a:lnTo>
                <a:lnTo>
                  <a:pt x="3330467" y="3330467"/>
                </a:lnTo>
                <a:lnTo>
                  <a:pt x="0" y="3330467"/>
                </a:lnTo>
                <a:lnTo>
                  <a:pt x="0" y="0"/>
                </a:lnTo>
                <a:close/>
              </a:path>
            </a:pathLst>
          </a:custGeom>
          <a:blipFill>
            <a:blip r:embed="rId1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FFCA"/>
        </a:solidFill>
      </p:bgPr>
    </p:bg>
    <p:spTree>
      <p:nvGrpSpPr>
        <p:cNvPr id="1" name=""/>
        <p:cNvGrpSpPr/>
        <p:nvPr/>
      </p:nvGrpSpPr>
      <p:grpSpPr>
        <a:xfrm>
          <a:off x="0" y="0"/>
          <a:ext cx="0" cy="0"/>
          <a:chOff x="0" y="0"/>
          <a:chExt cx="0" cy="0"/>
        </a:xfrm>
      </p:grpSpPr>
      <p:sp>
        <p:nvSpPr>
          <p:cNvPr name="Freeform 2" id="2"/>
          <p:cNvSpPr/>
          <p:nvPr/>
        </p:nvSpPr>
        <p:spPr>
          <a:xfrm flipH="false" flipV="false" rot="0">
            <a:off x="-714127" y="-639940"/>
            <a:ext cx="2845471" cy="2845471"/>
          </a:xfrm>
          <a:custGeom>
            <a:avLst/>
            <a:gdLst/>
            <a:ahLst/>
            <a:cxnLst/>
            <a:rect r="r" b="b" t="t" l="l"/>
            <a:pathLst>
              <a:path h="2845471" w="2845471">
                <a:moveTo>
                  <a:pt x="0" y="0"/>
                </a:moveTo>
                <a:lnTo>
                  <a:pt x="2845471" y="0"/>
                </a:lnTo>
                <a:lnTo>
                  <a:pt x="2845471" y="2845471"/>
                </a:lnTo>
                <a:lnTo>
                  <a:pt x="0" y="2845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4127" y="747908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787365" y="5786365"/>
            <a:ext cx="6943870" cy="6943870"/>
          </a:xfrm>
          <a:custGeom>
            <a:avLst/>
            <a:gdLst/>
            <a:ahLst/>
            <a:cxnLst/>
            <a:rect r="r" b="b" t="t" l="l"/>
            <a:pathLst>
              <a:path h="6943870" w="6943870">
                <a:moveTo>
                  <a:pt x="0" y="0"/>
                </a:moveTo>
                <a:lnTo>
                  <a:pt x="6943870" y="0"/>
                </a:lnTo>
                <a:lnTo>
                  <a:pt x="6943870" y="6943870"/>
                </a:lnTo>
                <a:lnTo>
                  <a:pt x="0" y="6943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9856329">
            <a:off x="15575312" y="-49289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47314" y="1617115"/>
            <a:ext cx="9013124" cy="7052769"/>
          </a:xfrm>
          <a:custGeom>
            <a:avLst/>
            <a:gdLst/>
            <a:ahLst/>
            <a:cxnLst/>
            <a:rect r="r" b="b" t="t" l="l"/>
            <a:pathLst>
              <a:path h="7052769" w="9013124">
                <a:moveTo>
                  <a:pt x="0" y="0"/>
                </a:moveTo>
                <a:lnTo>
                  <a:pt x="9013123" y="0"/>
                </a:lnTo>
                <a:lnTo>
                  <a:pt x="9013123" y="7052770"/>
                </a:lnTo>
                <a:lnTo>
                  <a:pt x="0" y="7052770"/>
                </a:lnTo>
                <a:lnTo>
                  <a:pt x="0" y="0"/>
                </a:lnTo>
                <a:close/>
              </a:path>
            </a:pathLst>
          </a:custGeom>
          <a:blipFill>
            <a:blip r:embed="rId6"/>
            <a:stretch>
              <a:fillRect l="0" t="0" r="0" b="0"/>
            </a:stretch>
          </a:blipFill>
        </p:spPr>
      </p:sp>
      <p:grpSp>
        <p:nvGrpSpPr>
          <p:cNvPr name="Group 7" id="7"/>
          <p:cNvGrpSpPr/>
          <p:nvPr/>
        </p:nvGrpSpPr>
        <p:grpSpPr>
          <a:xfrm rot="0">
            <a:off x="2426409" y="3916266"/>
            <a:ext cx="14961763" cy="5281430"/>
            <a:chOff x="0" y="0"/>
            <a:chExt cx="3940547" cy="1390994"/>
          </a:xfrm>
        </p:grpSpPr>
        <p:sp>
          <p:nvSpPr>
            <p:cNvPr name="Freeform 8" id="8"/>
            <p:cNvSpPr/>
            <p:nvPr/>
          </p:nvSpPr>
          <p:spPr>
            <a:xfrm flipH="false" flipV="false" rot="0">
              <a:off x="0" y="0"/>
              <a:ext cx="3940547" cy="1390994"/>
            </a:xfrm>
            <a:custGeom>
              <a:avLst/>
              <a:gdLst/>
              <a:ahLst/>
              <a:cxnLst/>
              <a:rect r="r" b="b" t="t" l="l"/>
              <a:pathLst>
                <a:path h="1390994" w="3940547">
                  <a:moveTo>
                    <a:pt x="26390" y="0"/>
                  </a:moveTo>
                  <a:lnTo>
                    <a:pt x="3914157" y="0"/>
                  </a:lnTo>
                  <a:cubicBezTo>
                    <a:pt x="3928732" y="0"/>
                    <a:pt x="3940547" y="11815"/>
                    <a:pt x="3940547" y="26390"/>
                  </a:cubicBezTo>
                  <a:lnTo>
                    <a:pt x="3940547" y="1364604"/>
                  </a:lnTo>
                  <a:cubicBezTo>
                    <a:pt x="3940547" y="1379179"/>
                    <a:pt x="3928732" y="1390994"/>
                    <a:pt x="3914157" y="1390994"/>
                  </a:cubicBezTo>
                  <a:lnTo>
                    <a:pt x="26390" y="1390994"/>
                  </a:lnTo>
                  <a:cubicBezTo>
                    <a:pt x="11815" y="1390994"/>
                    <a:pt x="0" y="1379179"/>
                    <a:pt x="0" y="1364604"/>
                  </a:cubicBezTo>
                  <a:lnTo>
                    <a:pt x="0" y="26390"/>
                  </a:lnTo>
                  <a:cubicBezTo>
                    <a:pt x="0" y="11815"/>
                    <a:pt x="11815" y="0"/>
                    <a:pt x="26390" y="0"/>
                  </a:cubicBezTo>
                  <a:close/>
                </a:path>
              </a:pathLst>
            </a:custGeom>
            <a:solidFill>
              <a:srgbClr val="F5FFE5"/>
            </a:solidFill>
          </p:spPr>
        </p:sp>
        <p:sp>
          <p:nvSpPr>
            <p:cNvPr name="TextBox 9" id="9"/>
            <p:cNvSpPr txBox="true"/>
            <p:nvPr/>
          </p:nvSpPr>
          <p:spPr>
            <a:xfrm>
              <a:off x="0" y="-76200"/>
              <a:ext cx="3940547" cy="1467194"/>
            </a:xfrm>
            <a:prstGeom prst="rect">
              <a:avLst/>
            </a:prstGeom>
          </p:spPr>
          <p:txBody>
            <a:bodyPr anchor="ctr" rtlCol="false" tIns="50800" lIns="50800" bIns="50800" rIns="50800"/>
            <a:lstStyle/>
            <a:p>
              <a:pPr algn="ctr">
                <a:lnSpc>
                  <a:spcPts val="3749"/>
                </a:lnSpc>
              </a:pPr>
            </a:p>
          </p:txBody>
        </p:sp>
      </p:grpSp>
      <p:sp>
        <p:nvSpPr>
          <p:cNvPr name="TextBox 10" id="10"/>
          <p:cNvSpPr txBox="true"/>
          <p:nvPr/>
        </p:nvSpPr>
        <p:spPr>
          <a:xfrm rot="0">
            <a:off x="2959248" y="4817600"/>
            <a:ext cx="14083101" cy="3421611"/>
          </a:xfrm>
          <a:prstGeom prst="rect">
            <a:avLst/>
          </a:prstGeom>
        </p:spPr>
        <p:txBody>
          <a:bodyPr anchor="t" rtlCol="false" tIns="0" lIns="0" bIns="0" rIns="0">
            <a:spAutoFit/>
          </a:bodyPr>
          <a:lstStyle/>
          <a:p>
            <a:pPr algn="just">
              <a:lnSpc>
                <a:spcPts val="4549"/>
              </a:lnSpc>
            </a:pPr>
            <a:r>
              <a:rPr lang="en-US" sz="3420">
                <a:solidFill>
                  <a:srgbClr val="68851F"/>
                </a:solidFill>
                <a:latin typeface="Roboto"/>
                <a:ea typeface="Roboto"/>
                <a:cs typeface="Roboto"/>
                <a:sym typeface="Roboto"/>
              </a:rPr>
              <a:t>This dataset captures the price fluctuations of various vegetables over the year 2023,offering insights into market trends,seasonal impacts and overall price volatility.The data encompasses details like the vegetable name,unit price.By analyzing this dataset,we can uncover patterns in vegetable pricing, evaluate the influence of external factors like weather or economic conditions, and predict future price trajectories.</a:t>
            </a:r>
          </a:p>
        </p:txBody>
      </p:sp>
      <p:sp>
        <p:nvSpPr>
          <p:cNvPr name="TextBox 11" id="11"/>
          <p:cNvSpPr txBox="true"/>
          <p:nvPr/>
        </p:nvSpPr>
        <p:spPr>
          <a:xfrm rot="0">
            <a:off x="7049058" y="3051010"/>
            <a:ext cx="5716464" cy="1051560"/>
          </a:xfrm>
          <a:prstGeom prst="rect">
            <a:avLst/>
          </a:prstGeom>
        </p:spPr>
        <p:txBody>
          <a:bodyPr anchor="t" rtlCol="false" tIns="0" lIns="0" bIns="0" rIns="0">
            <a:spAutoFit/>
          </a:bodyPr>
          <a:lstStyle/>
          <a:p>
            <a:pPr algn="l">
              <a:lnSpc>
                <a:spcPts val="7034"/>
              </a:lnSpc>
            </a:pPr>
            <a:r>
              <a:rPr lang="en-US" sz="6699" b="true">
                <a:solidFill>
                  <a:srgbClr val="68851F"/>
                </a:solidFill>
                <a:latin typeface="Kollektif Bold"/>
                <a:ea typeface="Kollektif Bold"/>
                <a:cs typeface="Kollektif Bold"/>
                <a:sym typeface="Kollektif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4B73A"/>
        </a:solidFill>
      </p:bgPr>
    </p:bg>
    <p:spTree>
      <p:nvGrpSpPr>
        <p:cNvPr id="1" name=""/>
        <p:cNvGrpSpPr/>
        <p:nvPr/>
      </p:nvGrpSpPr>
      <p:grpSpPr>
        <a:xfrm>
          <a:off x="0" y="0"/>
          <a:ext cx="0" cy="0"/>
          <a:chOff x="0" y="0"/>
          <a:chExt cx="0" cy="0"/>
        </a:xfrm>
      </p:grpSpPr>
      <p:sp>
        <p:nvSpPr>
          <p:cNvPr name="Freeform 2" id="2"/>
          <p:cNvSpPr/>
          <p:nvPr/>
        </p:nvSpPr>
        <p:spPr>
          <a:xfrm flipH="false" flipV="false" rot="0">
            <a:off x="14378348" y="7652599"/>
            <a:ext cx="5416041" cy="3220082"/>
          </a:xfrm>
          <a:custGeom>
            <a:avLst/>
            <a:gdLst/>
            <a:ahLst/>
            <a:cxnLst/>
            <a:rect r="r" b="b" t="t" l="l"/>
            <a:pathLst>
              <a:path h="3220082" w="5416041">
                <a:moveTo>
                  <a:pt x="0" y="0"/>
                </a:moveTo>
                <a:lnTo>
                  <a:pt x="5416041" y="0"/>
                </a:lnTo>
                <a:lnTo>
                  <a:pt x="5416041" y="3220082"/>
                </a:lnTo>
                <a:lnTo>
                  <a:pt x="0" y="32200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958878" y="7042662"/>
            <a:ext cx="5300422" cy="1776032"/>
            <a:chOff x="0" y="0"/>
            <a:chExt cx="1461033" cy="489554"/>
          </a:xfrm>
        </p:grpSpPr>
        <p:sp>
          <p:nvSpPr>
            <p:cNvPr name="Freeform 4" id="4"/>
            <p:cNvSpPr/>
            <p:nvPr/>
          </p:nvSpPr>
          <p:spPr>
            <a:xfrm flipH="false" flipV="false" rot="0">
              <a:off x="0" y="0"/>
              <a:ext cx="1461033" cy="489554"/>
            </a:xfrm>
            <a:custGeom>
              <a:avLst/>
              <a:gdLst/>
              <a:ahLst/>
              <a:cxnLst/>
              <a:rect r="r" b="b" t="t" l="l"/>
              <a:pathLst>
                <a:path h="489554" w="1461033">
                  <a:moveTo>
                    <a:pt x="74492" y="0"/>
                  </a:moveTo>
                  <a:lnTo>
                    <a:pt x="1386541" y="0"/>
                  </a:lnTo>
                  <a:cubicBezTo>
                    <a:pt x="1427682" y="0"/>
                    <a:pt x="1461033" y="33351"/>
                    <a:pt x="1461033" y="74492"/>
                  </a:cubicBezTo>
                  <a:lnTo>
                    <a:pt x="1461033" y="415062"/>
                  </a:lnTo>
                  <a:cubicBezTo>
                    <a:pt x="1461033" y="456203"/>
                    <a:pt x="1427682" y="489554"/>
                    <a:pt x="1386541" y="489554"/>
                  </a:cubicBezTo>
                  <a:lnTo>
                    <a:pt x="74492" y="489554"/>
                  </a:lnTo>
                  <a:cubicBezTo>
                    <a:pt x="54735" y="489554"/>
                    <a:pt x="35788" y="481705"/>
                    <a:pt x="21818" y="467736"/>
                  </a:cubicBezTo>
                  <a:cubicBezTo>
                    <a:pt x="7848" y="453766"/>
                    <a:pt x="0" y="434818"/>
                    <a:pt x="0" y="415062"/>
                  </a:cubicBezTo>
                  <a:lnTo>
                    <a:pt x="0" y="74492"/>
                  </a:lnTo>
                  <a:cubicBezTo>
                    <a:pt x="0" y="33351"/>
                    <a:pt x="33351" y="0"/>
                    <a:pt x="74492" y="0"/>
                  </a:cubicBezTo>
                  <a:close/>
                </a:path>
              </a:pathLst>
            </a:custGeom>
            <a:solidFill>
              <a:srgbClr val="89AA34"/>
            </a:solidFill>
          </p:spPr>
        </p:sp>
        <p:sp>
          <p:nvSpPr>
            <p:cNvPr name="TextBox 5" id="5"/>
            <p:cNvSpPr txBox="true"/>
            <p:nvPr/>
          </p:nvSpPr>
          <p:spPr>
            <a:xfrm>
              <a:off x="0" y="-76200"/>
              <a:ext cx="1461033" cy="565754"/>
            </a:xfrm>
            <a:prstGeom prst="rect">
              <a:avLst/>
            </a:prstGeom>
          </p:spPr>
          <p:txBody>
            <a:bodyPr anchor="ctr" rtlCol="false" tIns="50800" lIns="50800" bIns="50800" rIns="50800"/>
            <a:lstStyle/>
            <a:p>
              <a:pPr algn="ctr">
                <a:lnSpc>
                  <a:spcPts val="3749"/>
                </a:lnSpc>
              </a:pPr>
            </a:p>
          </p:txBody>
        </p:sp>
      </p:grpSp>
      <p:grpSp>
        <p:nvGrpSpPr>
          <p:cNvPr name="Group 6" id="6"/>
          <p:cNvGrpSpPr/>
          <p:nvPr/>
        </p:nvGrpSpPr>
        <p:grpSpPr>
          <a:xfrm rot="0">
            <a:off x="11958878" y="6562213"/>
            <a:ext cx="1669362" cy="651242"/>
            <a:chOff x="0" y="0"/>
            <a:chExt cx="460151" cy="179511"/>
          </a:xfrm>
        </p:grpSpPr>
        <p:sp>
          <p:nvSpPr>
            <p:cNvPr name="Freeform 7" id="7"/>
            <p:cNvSpPr/>
            <p:nvPr/>
          </p:nvSpPr>
          <p:spPr>
            <a:xfrm flipH="false" flipV="false" rot="0">
              <a:off x="0" y="0"/>
              <a:ext cx="460151" cy="179511"/>
            </a:xfrm>
            <a:custGeom>
              <a:avLst/>
              <a:gdLst/>
              <a:ahLst/>
              <a:cxnLst/>
              <a:rect r="r" b="b" t="t" l="l"/>
              <a:pathLst>
                <a:path h="179511" w="460151">
                  <a:moveTo>
                    <a:pt x="89756" y="0"/>
                  </a:moveTo>
                  <a:lnTo>
                    <a:pt x="370395" y="0"/>
                  </a:lnTo>
                  <a:cubicBezTo>
                    <a:pt x="419966" y="0"/>
                    <a:pt x="460151" y="40185"/>
                    <a:pt x="460151" y="89756"/>
                  </a:cubicBezTo>
                  <a:lnTo>
                    <a:pt x="460151" y="89756"/>
                  </a:lnTo>
                  <a:cubicBezTo>
                    <a:pt x="460151" y="139326"/>
                    <a:pt x="419966" y="179511"/>
                    <a:pt x="370395" y="179511"/>
                  </a:cubicBezTo>
                  <a:lnTo>
                    <a:pt x="89756" y="179511"/>
                  </a:lnTo>
                  <a:cubicBezTo>
                    <a:pt x="40185" y="179511"/>
                    <a:pt x="0" y="139326"/>
                    <a:pt x="0" y="89756"/>
                  </a:cubicBezTo>
                  <a:lnTo>
                    <a:pt x="0" y="89756"/>
                  </a:lnTo>
                  <a:cubicBezTo>
                    <a:pt x="0" y="40185"/>
                    <a:pt x="40185" y="0"/>
                    <a:pt x="89756" y="0"/>
                  </a:cubicBezTo>
                  <a:close/>
                </a:path>
              </a:pathLst>
            </a:custGeom>
            <a:solidFill>
              <a:srgbClr val="68851F"/>
            </a:solidFill>
          </p:spPr>
        </p:sp>
        <p:sp>
          <p:nvSpPr>
            <p:cNvPr name="TextBox 8" id="8"/>
            <p:cNvSpPr txBox="true"/>
            <p:nvPr/>
          </p:nvSpPr>
          <p:spPr>
            <a:xfrm>
              <a:off x="0" y="-76200"/>
              <a:ext cx="460151" cy="255711"/>
            </a:xfrm>
            <a:prstGeom prst="rect">
              <a:avLst/>
            </a:prstGeom>
          </p:spPr>
          <p:txBody>
            <a:bodyPr anchor="ctr" rtlCol="false" tIns="50800" lIns="50800" bIns="50800" rIns="50800"/>
            <a:lstStyle/>
            <a:p>
              <a:pPr algn="ctr">
                <a:lnSpc>
                  <a:spcPts val="3749"/>
                </a:lnSpc>
              </a:pPr>
            </a:p>
          </p:txBody>
        </p:sp>
      </p:grpSp>
      <p:grpSp>
        <p:nvGrpSpPr>
          <p:cNvPr name="Group 9" id="9"/>
          <p:cNvGrpSpPr/>
          <p:nvPr/>
        </p:nvGrpSpPr>
        <p:grpSpPr>
          <a:xfrm rot="0">
            <a:off x="688067" y="4055617"/>
            <a:ext cx="16813806" cy="4796308"/>
            <a:chOff x="0" y="0"/>
            <a:chExt cx="4634635" cy="1322077"/>
          </a:xfrm>
        </p:grpSpPr>
        <p:sp>
          <p:nvSpPr>
            <p:cNvPr name="Freeform 10" id="10"/>
            <p:cNvSpPr/>
            <p:nvPr/>
          </p:nvSpPr>
          <p:spPr>
            <a:xfrm flipH="false" flipV="false" rot="0">
              <a:off x="0" y="0"/>
              <a:ext cx="4634635" cy="1322077"/>
            </a:xfrm>
            <a:custGeom>
              <a:avLst/>
              <a:gdLst/>
              <a:ahLst/>
              <a:cxnLst/>
              <a:rect r="r" b="b" t="t" l="l"/>
              <a:pathLst>
                <a:path h="1322077" w="4634635">
                  <a:moveTo>
                    <a:pt x="23483" y="0"/>
                  </a:moveTo>
                  <a:lnTo>
                    <a:pt x="4611152" y="0"/>
                  </a:lnTo>
                  <a:cubicBezTo>
                    <a:pt x="4617380" y="0"/>
                    <a:pt x="4623353" y="2474"/>
                    <a:pt x="4627757" y="6878"/>
                  </a:cubicBezTo>
                  <a:cubicBezTo>
                    <a:pt x="4632161" y="11282"/>
                    <a:pt x="4634635" y="17255"/>
                    <a:pt x="4634635" y="23483"/>
                  </a:cubicBezTo>
                  <a:lnTo>
                    <a:pt x="4634635" y="1298594"/>
                  </a:lnTo>
                  <a:cubicBezTo>
                    <a:pt x="4634635" y="1311563"/>
                    <a:pt x="4624121" y="1322077"/>
                    <a:pt x="4611152" y="1322077"/>
                  </a:cubicBezTo>
                  <a:lnTo>
                    <a:pt x="23483" y="1322077"/>
                  </a:lnTo>
                  <a:cubicBezTo>
                    <a:pt x="17255" y="1322077"/>
                    <a:pt x="11282" y="1319602"/>
                    <a:pt x="6878" y="1315199"/>
                  </a:cubicBezTo>
                  <a:cubicBezTo>
                    <a:pt x="2474" y="1310795"/>
                    <a:pt x="0" y="1304822"/>
                    <a:pt x="0" y="1298594"/>
                  </a:cubicBezTo>
                  <a:lnTo>
                    <a:pt x="0" y="23483"/>
                  </a:lnTo>
                  <a:cubicBezTo>
                    <a:pt x="0" y="10514"/>
                    <a:pt x="10514" y="0"/>
                    <a:pt x="23483" y="0"/>
                  </a:cubicBezTo>
                  <a:close/>
                </a:path>
              </a:pathLst>
            </a:custGeom>
            <a:solidFill>
              <a:srgbClr val="89AA34"/>
            </a:solidFill>
          </p:spPr>
        </p:sp>
        <p:sp>
          <p:nvSpPr>
            <p:cNvPr name="TextBox 11" id="11"/>
            <p:cNvSpPr txBox="true"/>
            <p:nvPr/>
          </p:nvSpPr>
          <p:spPr>
            <a:xfrm>
              <a:off x="0" y="-76200"/>
              <a:ext cx="4634635" cy="1398277"/>
            </a:xfrm>
            <a:prstGeom prst="rect">
              <a:avLst/>
            </a:prstGeom>
          </p:spPr>
          <p:txBody>
            <a:bodyPr anchor="ctr" rtlCol="false" tIns="50800" lIns="50800" bIns="50800" rIns="50800"/>
            <a:lstStyle/>
            <a:p>
              <a:pPr algn="ctr">
                <a:lnSpc>
                  <a:spcPts val="3749"/>
                </a:lnSpc>
              </a:pPr>
            </a:p>
          </p:txBody>
        </p:sp>
      </p:grpSp>
      <p:sp>
        <p:nvSpPr>
          <p:cNvPr name="Freeform 12" id="12"/>
          <p:cNvSpPr/>
          <p:nvPr/>
        </p:nvSpPr>
        <p:spPr>
          <a:xfrm flipH="false" flipV="false" rot="-4730230">
            <a:off x="1068409" y="6212384"/>
            <a:ext cx="2071223" cy="6091832"/>
          </a:xfrm>
          <a:custGeom>
            <a:avLst/>
            <a:gdLst/>
            <a:ahLst/>
            <a:cxnLst/>
            <a:rect r="r" b="b" t="t" l="l"/>
            <a:pathLst>
              <a:path h="6091832" w="2071223">
                <a:moveTo>
                  <a:pt x="0" y="0"/>
                </a:moveTo>
                <a:lnTo>
                  <a:pt x="2071223" y="0"/>
                </a:lnTo>
                <a:lnTo>
                  <a:pt x="2071223" y="6091832"/>
                </a:lnTo>
                <a:lnTo>
                  <a:pt x="0" y="6091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234959" y="-1495515"/>
            <a:ext cx="5122535" cy="5048430"/>
          </a:xfrm>
          <a:custGeom>
            <a:avLst/>
            <a:gdLst/>
            <a:ahLst/>
            <a:cxnLst/>
            <a:rect r="r" b="b" t="t" l="l"/>
            <a:pathLst>
              <a:path h="5048430" w="5122535">
                <a:moveTo>
                  <a:pt x="0" y="0"/>
                </a:moveTo>
                <a:lnTo>
                  <a:pt x="5122535" y="0"/>
                </a:lnTo>
                <a:lnTo>
                  <a:pt x="5122535" y="5048430"/>
                </a:lnTo>
                <a:lnTo>
                  <a:pt x="0" y="50484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4378348" y="-561885"/>
            <a:ext cx="4302548" cy="4114800"/>
          </a:xfrm>
          <a:custGeom>
            <a:avLst/>
            <a:gdLst/>
            <a:ahLst/>
            <a:cxnLst/>
            <a:rect r="r" b="b" t="t" l="l"/>
            <a:pathLst>
              <a:path h="4114800" w="4302548">
                <a:moveTo>
                  <a:pt x="0" y="0"/>
                </a:moveTo>
                <a:lnTo>
                  <a:pt x="4302548" y="0"/>
                </a:lnTo>
                <a:lnTo>
                  <a:pt x="430254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6494637" y="7075893"/>
            <a:ext cx="5300422" cy="1776032"/>
            <a:chOff x="0" y="0"/>
            <a:chExt cx="1461033" cy="489554"/>
          </a:xfrm>
        </p:grpSpPr>
        <p:sp>
          <p:nvSpPr>
            <p:cNvPr name="Freeform 16" id="16"/>
            <p:cNvSpPr/>
            <p:nvPr/>
          </p:nvSpPr>
          <p:spPr>
            <a:xfrm flipH="false" flipV="false" rot="0">
              <a:off x="0" y="0"/>
              <a:ext cx="1461033" cy="489554"/>
            </a:xfrm>
            <a:custGeom>
              <a:avLst/>
              <a:gdLst/>
              <a:ahLst/>
              <a:cxnLst/>
              <a:rect r="r" b="b" t="t" l="l"/>
              <a:pathLst>
                <a:path h="489554" w="1461033">
                  <a:moveTo>
                    <a:pt x="74492" y="0"/>
                  </a:moveTo>
                  <a:lnTo>
                    <a:pt x="1386541" y="0"/>
                  </a:lnTo>
                  <a:cubicBezTo>
                    <a:pt x="1427682" y="0"/>
                    <a:pt x="1461033" y="33351"/>
                    <a:pt x="1461033" y="74492"/>
                  </a:cubicBezTo>
                  <a:lnTo>
                    <a:pt x="1461033" y="415062"/>
                  </a:lnTo>
                  <a:cubicBezTo>
                    <a:pt x="1461033" y="456203"/>
                    <a:pt x="1427682" y="489554"/>
                    <a:pt x="1386541" y="489554"/>
                  </a:cubicBezTo>
                  <a:lnTo>
                    <a:pt x="74492" y="489554"/>
                  </a:lnTo>
                  <a:cubicBezTo>
                    <a:pt x="54735" y="489554"/>
                    <a:pt x="35788" y="481705"/>
                    <a:pt x="21818" y="467736"/>
                  </a:cubicBezTo>
                  <a:cubicBezTo>
                    <a:pt x="7848" y="453766"/>
                    <a:pt x="0" y="434818"/>
                    <a:pt x="0" y="415062"/>
                  </a:cubicBezTo>
                  <a:lnTo>
                    <a:pt x="0" y="74492"/>
                  </a:lnTo>
                  <a:cubicBezTo>
                    <a:pt x="0" y="33351"/>
                    <a:pt x="33351" y="0"/>
                    <a:pt x="74492" y="0"/>
                  </a:cubicBezTo>
                  <a:close/>
                </a:path>
              </a:pathLst>
            </a:custGeom>
            <a:solidFill>
              <a:srgbClr val="89AA34"/>
            </a:solidFill>
          </p:spPr>
        </p:sp>
        <p:sp>
          <p:nvSpPr>
            <p:cNvPr name="TextBox 17" id="17"/>
            <p:cNvSpPr txBox="true"/>
            <p:nvPr/>
          </p:nvSpPr>
          <p:spPr>
            <a:xfrm>
              <a:off x="0" y="-76200"/>
              <a:ext cx="1461033" cy="565754"/>
            </a:xfrm>
            <a:prstGeom prst="rect">
              <a:avLst/>
            </a:prstGeom>
          </p:spPr>
          <p:txBody>
            <a:bodyPr anchor="ctr" rtlCol="false" tIns="50800" lIns="50800" bIns="50800" rIns="50800"/>
            <a:lstStyle/>
            <a:p>
              <a:pPr algn="ctr">
                <a:lnSpc>
                  <a:spcPts val="3749"/>
                </a:lnSpc>
              </a:pPr>
            </a:p>
          </p:txBody>
        </p:sp>
      </p:grpSp>
      <p:sp>
        <p:nvSpPr>
          <p:cNvPr name="Freeform 18" id="18"/>
          <p:cNvSpPr/>
          <p:nvPr/>
        </p:nvSpPr>
        <p:spPr>
          <a:xfrm flipH="false" flipV="false" rot="0">
            <a:off x="15247750" y="2189581"/>
            <a:ext cx="1732589" cy="2381566"/>
          </a:xfrm>
          <a:custGeom>
            <a:avLst/>
            <a:gdLst/>
            <a:ahLst/>
            <a:cxnLst/>
            <a:rect r="r" b="b" t="t" l="l"/>
            <a:pathLst>
              <a:path h="2381566" w="1732589">
                <a:moveTo>
                  <a:pt x="0" y="0"/>
                </a:moveTo>
                <a:lnTo>
                  <a:pt x="1732589" y="0"/>
                </a:lnTo>
                <a:lnTo>
                  <a:pt x="1732589" y="2381566"/>
                </a:lnTo>
                <a:lnTo>
                  <a:pt x="0" y="2381566"/>
                </a:lnTo>
                <a:lnTo>
                  <a:pt x="0" y="0"/>
                </a:lnTo>
                <a:close/>
              </a:path>
            </a:pathLst>
          </a:custGeom>
          <a:blipFill>
            <a:blip r:embed="rId10"/>
            <a:stretch>
              <a:fillRect l="0" t="0" r="0" b="0"/>
            </a:stretch>
          </a:blipFill>
        </p:spPr>
      </p:sp>
      <p:sp>
        <p:nvSpPr>
          <p:cNvPr name="TextBox 19" id="19"/>
          <p:cNvSpPr txBox="true"/>
          <p:nvPr/>
        </p:nvSpPr>
        <p:spPr>
          <a:xfrm rot="0">
            <a:off x="860534" y="3332739"/>
            <a:ext cx="12933980" cy="2651440"/>
          </a:xfrm>
          <a:prstGeom prst="rect">
            <a:avLst/>
          </a:prstGeom>
        </p:spPr>
        <p:txBody>
          <a:bodyPr anchor="t" rtlCol="false" tIns="0" lIns="0" bIns="0" rIns="0">
            <a:spAutoFit/>
          </a:bodyPr>
          <a:lstStyle/>
          <a:p>
            <a:pPr algn="ctr">
              <a:lnSpc>
                <a:spcPts val="9567"/>
              </a:lnSpc>
            </a:pPr>
            <a:r>
              <a:rPr lang="en-US" b="true" sz="9112">
                <a:solidFill>
                  <a:srgbClr val="EAFFCA"/>
                </a:solidFill>
                <a:latin typeface="Kollektif Bold"/>
                <a:ea typeface="Kollektif Bold"/>
                <a:cs typeface="Kollektif Bold"/>
                <a:sym typeface="Kollektif Bold"/>
              </a:rPr>
              <a:t>PROBLEM_STATEMENT</a:t>
            </a:r>
          </a:p>
          <a:p>
            <a:pPr algn="ctr">
              <a:lnSpc>
                <a:spcPts val="9567"/>
              </a:lnSpc>
            </a:pPr>
          </a:p>
        </p:txBody>
      </p:sp>
      <p:sp>
        <p:nvSpPr>
          <p:cNvPr name="TextBox 20" id="20"/>
          <p:cNvSpPr txBox="true"/>
          <p:nvPr/>
        </p:nvSpPr>
        <p:spPr>
          <a:xfrm rot="0">
            <a:off x="1164649" y="5677232"/>
            <a:ext cx="14083101" cy="2286678"/>
          </a:xfrm>
          <a:prstGeom prst="rect">
            <a:avLst/>
          </a:prstGeom>
        </p:spPr>
        <p:txBody>
          <a:bodyPr anchor="t" rtlCol="false" tIns="0" lIns="0" bIns="0" rIns="0">
            <a:spAutoFit/>
          </a:bodyPr>
          <a:lstStyle/>
          <a:p>
            <a:pPr algn="just">
              <a:lnSpc>
                <a:spcPts val="4549"/>
              </a:lnSpc>
            </a:pPr>
            <a:r>
              <a:rPr lang="en-US" sz="3420">
                <a:solidFill>
                  <a:srgbClr val="F6D636"/>
                </a:solidFill>
                <a:latin typeface="Roboto"/>
                <a:ea typeface="Roboto"/>
                <a:cs typeface="Roboto"/>
                <a:sym typeface="Roboto"/>
              </a:rPr>
              <a:t>Vegetable prices fluctuate significantly making it difficult for farmers,retailers and consumers to plan and make informed decisions.Factors such as seasonality,Logistics and changing demand patterns contribute to price volatilite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AFFCA"/>
        </a:solidFill>
      </p:bgPr>
    </p:bg>
    <p:spTree>
      <p:nvGrpSpPr>
        <p:cNvPr id="1" name=""/>
        <p:cNvGrpSpPr/>
        <p:nvPr/>
      </p:nvGrpSpPr>
      <p:grpSpPr>
        <a:xfrm>
          <a:off x="0" y="0"/>
          <a:ext cx="0" cy="0"/>
          <a:chOff x="0" y="0"/>
          <a:chExt cx="0" cy="0"/>
        </a:xfrm>
      </p:grpSpPr>
      <p:grpSp>
        <p:nvGrpSpPr>
          <p:cNvPr name="Group 2" id="2"/>
          <p:cNvGrpSpPr/>
          <p:nvPr/>
        </p:nvGrpSpPr>
        <p:grpSpPr>
          <a:xfrm rot="0">
            <a:off x="9573830" y="2091184"/>
            <a:ext cx="6902913" cy="1706751"/>
            <a:chOff x="0" y="0"/>
            <a:chExt cx="1818051" cy="449515"/>
          </a:xfrm>
        </p:grpSpPr>
        <p:sp>
          <p:nvSpPr>
            <p:cNvPr name="Freeform 3" id="3"/>
            <p:cNvSpPr/>
            <p:nvPr/>
          </p:nvSpPr>
          <p:spPr>
            <a:xfrm flipH="false" flipV="false" rot="0">
              <a:off x="0" y="0"/>
              <a:ext cx="1818051" cy="449515"/>
            </a:xfrm>
            <a:custGeom>
              <a:avLst/>
              <a:gdLst/>
              <a:ahLst/>
              <a:cxnLst/>
              <a:rect r="r" b="b" t="t" l="l"/>
              <a:pathLst>
                <a:path h="449515" w="1818051">
                  <a:moveTo>
                    <a:pt x="57199" y="0"/>
                  </a:moveTo>
                  <a:lnTo>
                    <a:pt x="1760853" y="0"/>
                  </a:lnTo>
                  <a:cubicBezTo>
                    <a:pt x="1776023" y="0"/>
                    <a:pt x="1790571" y="6026"/>
                    <a:pt x="1801298" y="16753"/>
                  </a:cubicBezTo>
                  <a:cubicBezTo>
                    <a:pt x="1812025" y="27480"/>
                    <a:pt x="1818051" y="42029"/>
                    <a:pt x="1818051" y="57199"/>
                  </a:cubicBezTo>
                  <a:lnTo>
                    <a:pt x="1818051" y="392316"/>
                  </a:lnTo>
                  <a:cubicBezTo>
                    <a:pt x="1818051" y="407486"/>
                    <a:pt x="1812025" y="422035"/>
                    <a:pt x="1801298" y="432762"/>
                  </a:cubicBezTo>
                  <a:cubicBezTo>
                    <a:pt x="1790571" y="443488"/>
                    <a:pt x="1776023" y="449515"/>
                    <a:pt x="1760853" y="449515"/>
                  </a:cubicBezTo>
                  <a:lnTo>
                    <a:pt x="57199" y="449515"/>
                  </a:lnTo>
                  <a:cubicBezTo>
                    <a:pt x="42029" y="449515"/>
                    <a:pt x="27480" y="443488"/>
                    <a:pt x="16753" y="432762"/>
                  </a:cubicBezTo>
                  <a:cubicBezTo>
                    <a:pt x="6026" y="422035"/>
                    <a:pt x="0" y="407486"/>
                    <a:pt x="0" y="392316"/>
                  </a:cubicBezTo>
                  <a:lnTo>
                    <a:pt x="0" y="57199"/>
                  </a:lnTo>
                  <a:cubicBezTo>
                    <a:pt x="0" y="42029"/>
                    <a:pt x="6026" y="27480"/>
                    <a:pt x="16753" y="16753"/>
                  </a:cubicBezTo>
                  <a:cubicBezTo>
                    <a:pt x="27480" y="6026"/>
                    <a:pt x="42029" y="0"/>
                    <a:pt x="57199" y="0"/>
                  </a:cubicBezTo>
                  <a:close/>
                </a:path>
              </a:pathLst>
            </a:custGeom>
            <a:solidFill>
              <a:srgbClr val="F5FFE5"/>
            </a:solidFill>
          </p:spPr>
        </p:sp>
        <p:sp>
          <p:nvSpPr>
            <p:cNvPr name="TextBox 4" id="4"/>
            <p:cNvSpPr txBox="true"/>
            <p:nvPr/>
          </p:nvSpPr>
          <p:spPr>
            <a:xfrm>
              <a:off x="0" y="-76200"/>
              <a:ext cx="1818051" cy="525715"/>
            </a:xfrm>
            <a:prstGeom prst="rect">
              <a:avLst/>
            </a:prstGeom>
          </p:spPr>
          <p:txBody>
            <a:bodyPr anchor="ctr" rtlCol="false" tIns="50800" lIns="50800" bIns="50800" rIns="50800"/>
            <a:lstStyle/>
            <a:p>
              <a:pPr algn="ctr">
                <a:lnSpc>
                  <a:spcPts val="3749"/>
                </a:lnSpc>
              </a:pPr>
            </a:p>
          </p:txBody>
        </p:sp>
      </p:grpSp>
      <p:sp>
        <p:nvSpPr>
          <p:cNvPr name="TextBox 5" id="5"/>
          <p:cNvSpPr txBox="true"/>
          <p:nvPr/>
        </p:nvSpPr>
        <p:spPr>
          <a:xfrm rot="0">
            <a:off x="10454994" y="2284794"/>
            <a:ext cx="5611278" cy="2005330"/>
          </a:xfrm>
          <a:prstGeom prst="rect">
            <a:avLst/>
          </a:prstGeom>
        </p:spPr>
        <p:txBody>
          <a:bodyPr anchor="t" rtlCol="false" tIns="0" lIns="0" bIns="0" rIns="0">
            <a:spAutoFit/>
          </a:bodyPr>
          <a:lstStyle/>
          <a:p>
            <a:pPr algn="just" marL="431799" indent="-215899" lvl="1">
              <a:lnSpc>
                <a:spcPts val="2659"/>
              </a:lnSpc>
              <a:buFont typeface="Arial"/>
              <a:buChar char="•"/>
            </a:pPr>
            <a:r>
              <a:rPr lang="en-US" sz="1999">
                <a:solidFill>
                  <a:srgbClr val="68851F"/>
                </a:solidFill>
                <a:latin typeface="Roboto"/>
                <a:ea typeface="Roboto"/>
                <a:cs typeface="Roboto"/>
                <a:sym typeface="Roboto"/>
              </a:rPr>
              <a:t>Determine which months have the highest and lowest prices for each vegetable.This could help retailers and consumers plan ahead by purchasing or storing vegetables when prices are lower.</a:t>
            </a:r>
          </a:p>
          <a:p>
            <a:pPr algn="just">
              <a:lnSpc>
                <a:spcPts val="2659"/>
              </a:lnSpc>
            </a:pPr>
          </a:p>
        </p:txBody>
      </p:sp>
      <p:sp>
        <p:nvSpPr>
          <p:cNvPr name="Freeform 6" id="6"/>
          <p:cNvSpPr/>
          <p:nvPr/>
        </p:nvSpPr>
        <p:spPr>
          <a:xfrm flipH="false" flipV="false" rot="0">
            <a:off x="-2762065" y="-2628878"/>
            <a:ext cx="6943870" cy="6943870"/>
          </a:xfrm>
          <a:custGeom>
            <a:avLst/>
            <a:gdLst/>
            <a:ahLst/>
            <a:cxnLst/>
            <a:rect r="r" b="b" t="t" l="l"/>
            <a:pathLst>
              <a:path h="6943870" w="6943870">
                <a:moveTo>
                  <a:pt x="0" y="0"/>
                </a:moveTo>
                <a:lnTo>
                  <a:pt x="6943870" y="0"/>
                </a:lnTo>
                <a:lnTo>
                  <a:pt x="6943870" y="6943871"/>
                </a:lnTo>
                <a:lnTo>
                  <a:pt x="0" y="6943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573830" y="6391062"/>
            <a:ext cx="6902913" cy="1706751"/>
            <a:chOff x="0" y="0"/>
            <a:chExt cx="1818051" cy="449515"/>
          </a:xfrm>
        </p:grpSpPr>
        <p:sp>
          <p:nvSpPr>
            <p:cNvPr name="Freeform 8" id="8"/>
            <p:cNvSpPr/>
            <p:nvPr/>
          </p:nvSpPr>
          <p:spPr>
            <a:xfrm flipH="false" flipV="false" rot="0">
              <a:off x="0" y="0"/>
              <a:ext cx="1818051" cy="449515"/>
            </a:xfrm>
            <a:custGeom>
              <a:avLst/>
              <a:gdLst/>
              <a:ahLst/>
              <a:cxnLst/>
              <a:rect r="r" b="b" t="t" l="l"/>
              <a:pathLst>
                <a:path h="449515" w="1818051">
                  <a:moveTo>
                    <a:pt x="57199" y="0"/>
                  </a:moveTo>
                  <a:lnTo>
                    <a:pt x="1760853" y="0"/>
                  </a:lnTo>
                  <a:cubicBezTo>
                    <a:pt x="1776023" y="0"/>
                    <a:pt x="1790571" y="6026"/>
                    <a:pt x="1801298" y="16753"/>
                  </a:cubicBezTo>
                  <a:cubicBezTo>
                    <a:pt x="1812025" y="27480"/>
                    <a:pt x="1818051" y="42029"/>
                    <a:pt x="1818051" y="57199"/>
                  </a:cubicBezTo>
                  <a:lnTo>
                    <a:pt x="1818051" y="392316"/>
                  </a:lnTo>
                  <a:cubicBezTo>
                    <a:pt x="1818051" y="407486"/>
                    <a:pt x="1812025" y="422035"/>
                    <a:pt x="1801298" y="432762"/>
                  </a:cubicBezTo>
                  <a:cubicBezTo>
                    <a:pt x="1790571" y="443488"/>
                    <a:pt x="1776023" y="449515"/>
                    <a:pt x="1760853" y="449515"/>
                  </a:cubicBezTo>
                  <a:lnTo>
                    <a:pt x="57199" y="449515"/>
                  </a:lnTo>
                  <a:cubicBezTo>
                    <a:pt x="42029" y="449515"/>
                    <a:pt x="27480" y="443488"/>
                    <a:pt x="16753" y="432762"/>
                  </a:cubicBezTo>
                  <a:cubicBezTo>
                    <a:pt x="6026" y="422035"/>
                    <a:pt x="0" y="407486"/>
                    <a:pt x="0" y="392316"/>
                  </a:cubicBezTo>
                  <a:lnTo>
                    <a:pt x="0" y="57199"/>
                  </a:lnTo>
                  <a:cubicBezTo>
                    <a:pt x="0" y="42029"/>
                    <a:pt x="6026" y="27480"/>
                    <a:pt x="16753" y="16753"/>
                  </a:cubicBezTo>
                  <a:cubicBezTo>
                    <a:pt x="27480" y="6026"/>
                    <a:pt x="42029" y="0"/>
                    <a:pt x="57199" y="0"/>
                  </a:cubicBezTo>
                  <a:close/>
                </a:path>
              </a:pathLst>
            </a:custGeom>
            <a:solidFill>
              <a:srgbClr val="F5FFE5"/>
            </a:solidFill>
          </p:spPr>
        </p:sp>
        <p:sp>
          <p:nvSpPr>
            <p:cNvPr name="TextBox 9" id="9"/>
            <p:cNvSpPr txBox="true"/>
            <p:nvPr/>
          </p:nvSpPr>
          <p:spPr>
            <a:xfrm>
              <a:off x="0" y="-76200"/>
              <a:ext cx="1818051" cy="525715"/>
            </a:xfrm>
            <a:prstGeom prst="rect">
              <a:avLst/>
            </a:prstGeom>
          </p:spPr>
          <p:txBody>
            <a:bodyPr anchor="ctr" rtlCol="false" tIns="50800" lIns="50800" bIns="50800" rIns="50800"/>
            <a:lstStyle/>
            <a:p>
              <a:pPr algn="ctr">
                <a:lnSpc>
                  <a:spcPts val="3749"/>
                </a:lnSpc>
              </a:pPr>
            </a:p>
          </p:txBody>
        </p:sp>
      </p:grpSp>
      <p:sp>
        <p:nvSpPr>
          <p:cNvPr name="Freeform 10" id="10"/>
          <p:cNvSpPr/>
          <p:nvPr/>
        </p:nvSpPr>
        <p:spPr>
          <a:xfrm flipH="false" flipV="false" rot="0">
            <a:off x="16209976" y="7938533"/>
            <a:ext cx="2845471" cy="2845471"/>
          </a:xfrm>
          <a:custGeom>
            <a:avLst/>
            <a:gdLst/>
            <a:ahLst/>
            <a:cxnLst/>
            <a:rect r="r" b="b" t="t" l="l"/>
            <a:pathLst>
              <a:path h="2845471" w="2845471">
                <a:moveTo>
                  <a:pt x="0" y="0"/>
                </a:moveTo>
                <a:lnTo>
                  <a:pt x="2845471" y="0"/>
                </a:lnTo>
                <a:lnTo>
                  <a:pt x="2845471" y="2845470"/>
                </a:lnTo>
                <a:lnTo>
                  <a:pt x="0" y="2845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714127" y="747908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9856329">
            <a:off x="15575312" y="-49289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938466" y="2419758"/>
            <a:ext cx="516527" cy="516527"/>
          </a:xfrm>
          <a:custGeom>
            <a:avLst/>
            <a:gdLst/>
            <a:ahLst/>
            <a:cxnLst/>
            <a:rect r="r" b="b" t="t" l="l"/>
            <a:pathLst>
              <a:path h="516527" w="516527">
                <a:moveTo>
                  <a:pt x="0" y="0"/>
                </a:moveTo>
                <a:lnTo>
                  <a:pt x="516528" y="0"/>
                </a:lnTo>
                <a:lnTo>
                  <a:pt x="516528" y="516527"/>
                </a:lnTo>
                <a:lnTo>
                  <a:pt x="0" y="5165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573830" y="4290124"/>
            <a:ext cx="6902913" cy="1706751"/>
            <a:chOff x="0" y="0"/>
            <a:chExt cx="1818051" cy="449515"/>
          </a:xfrm>
        </p:grpSpPr>
        <p:sp>
          <p:nvSpPr>
            <p:cNvPr name="Freeform 15" id="15"/>
            <p:cNvSpPr/>
            <p:nvPr/>
          </p:nvSpPr>
          <p:spPr>
            <a:xfrm flipH="false" flipV="false" rot="0">
              <a:off x="0" y="0"/>
              <a:ext cx="1818051" cy="449515"/>
            </a:xfrm>
            <a:custGeom>
              <a:avLst/>
              <a:gdLst/>
              <a:ahLst/>
              <a:cxnLst/>
              <a:rect r="r" b="b" t="t" l="l"/>
              <a:pathLst>
                <a:path h="449515" w="1818051">
                  <a:moveTo>
                    <a:pt x="57199" y="0"/>
                  </a:moveTo>
                  <a:lnTo>
                    <a:pt x="1760853" y="0"/>
                  </a:lnTo>
                  <a:cubicBezTo>
                    <a:pt x="1776023" y="0"/>
                    <a:pt x="1790571" y="6026"/>
                    <a:pt x="1801298" y="16753"/>
                  </a:cubicBezTo>
                  <a:cubicBezTo>
                    <a:pt x="1812025" y="27480"/>
                    <a:pt x="1818051" y="42029"/>
                    <a:pt x="1818051" y="57199"/>
                  </a:cubicBezTo>
                  <a:lnTo>
                    <a:pt x="1818051" y="392316"/>
                  </a:lnTo>
                  <a:cubicBezTo>
                    <a:pt x="1818051" y="407486"/>
                    <a:pt x="1812025" y="422035"/>
                    <a:pt x="1801298" y="432762"/>
                  </a:cubicBezTo>
                  <a:cubicBezTo>
                    <a:pt x="1790571" y="443488"/>
                    <a:pt x="1776023" y="449515"/>
                    <a:pt x="1760853" y="449515"/>
                  </a:cubicBezTo>
                  <a:lnTo>
                    <a:pt x="57199" y="449515"/>
                  </a:lnTo>
                  <a:cubicBezTo>
                    <a:pt x="42029" y="449515"/>
                    <a:pt x="27480" y="443488"/>
                    <a:pt x="16753" y="432762"/>
                  </a:cubicBezTo>
                  <a:cubicBezTo>
                    <a:pt x="6026" y="422035"/>
                    <a:pt x="0" y="407486"/>
                    <a:pt x="0" y="392316"/>
                  </a:cubicBezTo>
                  <a:lnTo>
                    <a:pt x="0" y="57199"/>
                  </a:lnTo>
                  <a:cubicBezTo>
                    <a:pt x="0" y="42029"/>
                    <a:pt x="6026" y="27480"/>
                    <a:pt x="16753" y="16753"/>
                  </a:cubicBezTo>
                  <a:cubicBezTo>
                    <a:pt x="27480" y="6026"/>
                    <a:pt x="42029" y="0"/>
                    <a:pt x="57199" y="0"/>
                  </a:cubicBezTo>
                  <a:close/>
                </a:path>
              </a:pathLst>
            </a:custGeom>
            <a:solidFill>
              <a:srgbClr val="F5FFE5"/>
            </a:solidFill>
          </p:spPr>
        </p:sp>
        <p:sp>
          <p:nvSpPr>
            <p:cNvPr name="TextBox 16" id="16"/>
            <p:cNvSpPr txBox="true"/>
            <p:nvPr/>
          </p:nvSpPr>
          <p:spPr>
            <a:xfrm>
              <a:off x="0" y="-76200"/>
              <a:ext cx="1818051" cy="525715"/>
            </a:xfrm>
            <a:prstGeom prst="rect">
              <a:avLst/>
            </a:prstGeom>
          </p:spPr>
          <p:txBody>
            <a:bodyPr anchor="ctr" rtlCol="false" tIns="50800" lIns="50800" bIns="50800" rIns="50800"/>
            <a:lstStyle/>
            <a:p>
              <a:pPr algn="ctr">
                <a:lnSpc>
                  <a:spcPts val="3749"/>
                </a:lnSpc>
              </a:pPr>
            </a:p>
          </p:txBody>
        </p:sp>
      </p:grpSp>
      <p:sp>
        <p:nvSpPr>
          <p:cNvPr name="Freeform 17" id="17"/>
          <p:cNvSpPr/>
          <p:nvPr/>
        </p:nvSpPr>
        <p:spPr>
          <a:xfrm flipH="false" flipV="false" rot="0">
            <a:off x="9938466" y="4574585"/>
            <a:ext cx="516527" cy="516527"/>
          </a:xfrm>
          <a:custGeom>
            <a:avLst/>
            <a:gdLst/>
            <a:ahLst/>
            <a:cxnLst/>
            <a:rect r="r" b="b" t="t" l="l"/>
            <a:pathLst>
              <a:path h="516527" w="516527">
                <a:moveTo>
                  <a:pt x="0" y="0"/>
                </a:moveTo>
                <a:lnTo>
                  <a:pt x="516528" y="0"/>
                </a:lnTo>
                <a:lnTo>
                  <a:pt x="516528" y="516527"/>
                </a:lnTo>
                <a:lnTo>
                  <a:pt x="0" y="5165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9938466" y="6727910"/>
            <a:ext cx="516527" cy="516527"/>
          </a:xfrm>
          <a:custGeom>
            <a:avLst/>
            <a:gdLst/>
            <a:ahLst/>
            <a:cxnLst/>
            <a:rect r="r" b="b" t="t" l="l"/>
            <a:pathLst>
              <a:path h="516527" w="516527">
                <a:moveTo>
                  <a:pt x="0" y="0"/>
                </a:moveTo>
                <a:lnTo>
                  <a:pt x="516528" y="0"/>
                </a:lnTo>
                <a:lnTo>
                  <a:pt x="516528" y="516528"/>
                </a:lnTo>
                <a:lnTo>
                  <a:pt x="0" y="5165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343273" y="5793740"/>
            <a:ext cx="8230557" cy="6124906"/>
          </a:xfrm>
          <a:custGeom>
            <a:avLst/>
            <a:gdLst/>
            <a:ahLst/>
            <a:cxnLst/>
            <a:rect r="r" b="b" t="t" l="l"/>
            <a:pathLst>
              <a:path h="6124906" w="8230557">
                <a:moveTo>
                  <a:pt x="0" y="0"/>
                </a:moveTo>
                <a:lnTo>
                  <a:pt x="8230557" y="0"/>
                </a:lnTo>
                <a:lnTo>
                  <a:pt x="8230557" y="6124906"/>
                </a:lnTo>
                <a:lnTo>
                  <a:pt x="0" y="6124906"/>
                </a:lnTo>
                <a:lnTo>
                  <a:pt x="0" y="0"/>
                </a:lnTo>
                <a:close/>
              </a:path>
            </a:pathLst>
          </a:custGeom>
          <a:blipFill>
            <a:blip r:embed="rId8"/>
            <a:stretch>
              <a:fillRect l="0" t="0" r="0" b="0"/>
            </a:stretch>
          </a:blipFill>
        </p:spPr>
      </p:sp>
      <p:sp>
        <p:nvSpPr>
          <p:cNvPr name="TextBox 20" id="20"/>
          <p:cNvSpPr txBox="true"/>
          <p:nvPr/>
        </p:nvSpPr>
        <p:spPr>
          <a:xfrm rot="0">
            <a:off x="2741140" y="3530600"/>
            <a:ext cx="6402860" cy="2263140"/>
          </a:xfrm>
          <a:prstGeom prst="rect">
            <a:avLst/>
          </a:prstGeom>
        </p:spPr>
        <p:txBody>
          <a:bodyPr anchor="t" rtlCol="false" tIns="0" lIns="0" bIns="0" rIns="0">
            <a:spAutoFit/>
          </a:bodyPr>
          <a:lstStyle/>
          <a:p>
            <a:pPr algn="l">
              <a:lnSpc>
                <a:spcPts val="8190"/>
              </a:lnSpc>
            </a:pPr>
            <a:r>
              <a:rPr lang="en-US" sz="7800" b="true">
                <a:solidFill>
                  <a:srgbClr val="94B73A"/>
                </a:solidFill>
                <a:latin typeface="Kollektif Bold"/>
                <a:ea typeface="Kollektif Bold"/>
                <a:cs typeface="Kollektif Bold"/>
                <a:sym typeface="Kollektif Bold"/>
              </a:rPr>
              <a:t>OBJECTIVES</a:t>
            </a:r>
          </a:p>
          <a:p>
            <a:pPr algn="l">
              <a:lnSpc>
                <a:spcPts val="8190"/>
              </a:lnSpc>
            </a:pPr>
          </a:p>
        </p:txBody>
      </p:sp>
      <p:sp>
        <p:nvSpPr>
          <p:cNvPr name="TextBox 21" id="21"/>
          <p:cNvSpPr txBox="true"/>
          <p:nvPr/>
        </p:nvSpPr>
        <p:spPr>
          <a:xfrm rot="0">
            <a:off x="10598698" y="4558476"/>
            <a:ext cx="5611278" cy="1338580"/>
          </a:xfrm>
          <a:prstGeom prst="rect">
            <a:avLst/>
          </a:prstGeom>
        </p:spPr>
        <p:txBody>
          <a:bodyPr anchor="t" rtlCol="false" tIns="0" lIns="0" bIns="0" rIns="0">
            <a:spAutoFit/>
          </a:bodyPr>
          <a:lstStyle/>
          <a:p>
            <a:pPr algn="just" marL="431799" indent="-215899" lvl="1">
              <a:lnSpc>
                <a:spcPts val="2659"/>
              </a:lnSpc>
              <a:buFont typeface="Arial"/>
              <a:buChar char="•"/>
            </a:pPr>
            <a:r>
              <a:rPr lang="en-US" sz="1999">
                <a:solidFill>
                  <a:srgbClr val="68851F"/>
                </a:solidFill>
                <a:latin typeface="Roboto"/>
                <a:ea typeface="Roboto"/>
                <a:cs typeface="Roboto"/>
                <a:sym typeface="Roboto"/>
              </a:rPr>
              <a:t>Calculate the average price for each vegetable to establish a baseline for cost expectations.</a:t>
            </a:r>
          </a:p>
          <a:p>
            <a:pPr algn="just">
              <a:lnSpc>
                <a:spcPts val="2659"/>
              </a:lnSpc>
            </a:pPr>
            <a:r>
              <a:rPr lang="en-US" sz="1999">
                <a:solidFill>
                  <a:srgbClr val="68851F"/>
                </a:solidFill>
                <a:latin typeface="Roboto"/>
                <a:ea typeface="Roboto"/>
                <a:cs typeface="Roboto"/>
                <a:sym typeface="Roboto"/>
              </a:rPr>
              <a:t>.</a:t>
            </a:r>
          </a:p>
        </p:txBody>
      </p:sp>
      <p:sp>
        <p:nvSpPr>
          <p:cNvPr name="TextBox 22" id="22"/>
          <p:cNvSpPr txBox="true"/>
          <p:nvPr/>
        </p:nvSpPr>
        <p:spPr>
          <a:xfrm rot="0">
            <a:off x="10598698" y="6603723"/>
            <a:ext cx="5611278" cy="1338580"/>
          </a:xfrm>
          <a:prstGeom prst="rect">
            <a:avLst/>
          </a:prstGeom>
        </p:spPr>
        <p:txBody>
          <a:bodyPr anchor="t" rtlCol="false" tIns="0" lIns="0" bIns="0" rIns="0">
            <a:spAutoFit/>
          </a:bodyPr>
          <a:lstStyle/>
          <a:p>
            <a:pPr algn="just" marL="431799" indent="-215899" lvl="1">
              <a:lnSpc>
                <a:spcPts val="2659"/>
              </a:lnSpc>
              <a:buFont typeface="Arial"/>
              <a:buChar char="•"/>
            </a:pPr>
            <a:r>
              <a:rPr lang="en-US" sz="1999">
                <a:solidFill>
                  <a:srgbClr val="68851F"/>
                </a:solidFill>
                <a:latin typeface="Roboto"/>
                <a:ea typeface="Roboto"/>
                <a:cs typeface="Roboto"/>
                <a:sym typeface="Roboto"/>
              </a:rPr>
              <a:t>Examine the correlation between vegetable prices to understand how changes in one commodity affect the prices of others.</a:t>
            </a:r>
          </a:p>
          <a:p>
            <a:pPr algn="just">
              <a:lnSpc>
                <a:spcPts val="26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4B73A"/>
        </a:solidFill>
      </p:bgPr>
    </p:bg>
    <p:spTree>
      <p:nvGrpSpPr>
        <p:cNvPr id="1" name=""/>
        <p:cNvGrpSpPr/>
        <p:nvPr/>
      </p:nvGrpSpPr>
      <p:grpSpPr>
        <a:xfrm>
          <a:off x="0" y="0"/>
          <a:ext cx="0" cy="0"/>
          <a:chOff x="0" y="0"/>
          <a:chExt cx="0" cy="0"/>
        </a:xfrm>
      </p:grpSpPr>
      <p:sp>
        <p:nvSpPr>
          <p:cNvPr name="Freeform 2" id="2"/>
          <p:cNvSpPr/>
          <p:nvPr/>
        </p:nvSpPr>
        <p:spPr>
          <a:xfrm flipH="false" flipV="false" rot="0">
            <a:off x="14378348" y="7652599"/>
            <a:ext cx="5416041" cy="3220082"/>
          </a:xfrm>
          <a:custGeom>
            <a:avLst/>
            <a:gdLst/>
            <a:ahLst/>
            <a:cxnLst/>
            <a:rect r="r" b="b" t="t" l="l"/>
            <a:pathLst>
              <a:path h="3220082" w="5416041">
                <a:moveTo>
                  <a:pt x="0" y="0"/>
                </a:moveTo>
                <a:lnTo>
                  <a:pt x="5416041" y="0"/>
                </a:lnTo>
                <a:lnTo>
                  <a:pt x="5416041" y="3220082"/>
                </a:lnTo>
                <a:lnTo>
                  <a:pt x="0" y="32200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8369" y="6304310"/>
            <a:ext cx="7719879" cy="1962144"/>
            <a:chOff x="0" y="0"/>
            <a:chExt cx="2127943" cy="540854"/>
          </a:xfrm>
        </p:grpSpPr>
        <p:sp>
          <p:nvSpPr>
            <p:cNvPr name="Freeform 4" id="4"/>
            <p:cNvSpPr/>
            <p:nvPr/>
          </p:nvSpPr>
          <p:spPr>
            <a:xfrm flipH="false" flipV="false" rot="0">
              <a:off x="0" y="0"/>
              <a:ext cx="2127943" cy="540854"/>
            </a:xfrm>
            <a:custGeom>
              <a:avLst/>
              <a:gdLst/>
              <a:ahLst/>
              <a:cxnLst/>
              <a:rect r="r" b="b" t="t" l="l"/>
              <a:pathLst>
                <a:path h="540854" w="2127943">
                  <a:moveTo>
                    <a:pt x="51146" y="0"/>
                  </a:moveTo>
                  <a:lnTo>
                    <a:pt x="2076797" y="0"/>
                  </a:lnTo>
                  <a:cubicBezTo>
                    <a:pt x="2105044" y="0"/>
                    <a:pt x="2127943" y="22899"/>
                    <a:pt x="2127943" y="51146"/>
                  </a:cubicBezTo>
                  <a:lnTo>
                    <a:pt x="2127943" y="489709"/>
                  </a:lnTo>
                  <a:cubicBezTo>
                    <a:pt x="2127943" y="517956"/>
                    <a:pt x="2105044" y="540854"/>
                    <a:pt x="2076797" y="540854"/>
                  </a:cubicBezTo>
                  <a:lnTo>
                    <a:pt x="51146" y="540854"/>
                  </a:lnTo>
                  <a:cubicBezTo>
                    <a:pt x="37581" y="540854"/>
                    <a:pt x="24572" y="535466"/>
                    <a:pt x="14980" y="525874"/>
                  </a:cubicBezTo>
                  <a:cubicBezTo>
                    <a:pt x="5389" y="516283"/>
                    <a:pt x="0" y="503273"/>
                    <a:pt x="0" y="489709"/>
                  </a:cubicBezTo>
                  <a:lnTo>
                    <a:pt x="0" y="51146"/>
                  </a:lnTo>
                  <a:cubicBezTo>
                    <a:pt x="0" y="22899"/>
                    <a:pt x="22899" y="0"/>
                    <a:pt x="51146" y="0"/>
                  </a:cubicBezTo>
                  <a:close/>
                </a:path>
              </a:pathLst>
            </a:custGeom>
            <a:solidFill>
              <a:srgbClr val="89AA34"/>
            </a:solidFill>
          </p:spPr>
        </p:sp>
        <p:sp>
          <p:nvSpPr>
            <p:cNvPr name="TextBox 5" id="5"/>
            <p:cNvSpPr txBox="true"/>
            <p:nvPr/>
          </p:nvSpPr>
          <p:spPr>
            <a:xfrm>
              <a:off x="0" y="-76200"/>
              <a:ext cx="2127943" cy="617054"/>
            </a:xfrm>
            <a:prstGeom prst="rect">
              <a:avLst/>
            </a:prstGeom>
          </p:spPr>
          <p:txBody>
            <a:bodyPr anchor="ctr" rtlCol="false" tIns="50800" lIns="50800" bIns="50800" rIns="50800"/>
            <a:lstStyle/>
            <a:p>
              <a:pPr algn="ctr">
                <a:lnSpc>
                  <a:spcPts val="3749"/>
                </a:lnSpc>
              </a:pPr>
            </a:p>
          </p:txBody>
        </p:sp>
      </p:grpSp>
      <p:sp>
        <p:nvSpPr>
          <p:cNvPr name="Freeform 6" id="6"/>
          <p:cNvSpPr/>
          <p:nvPr/>
        </p:nvSpPr>
        <p:spPr>
          <a:xfrm flipH="false" flipV="false" rot="-4730230">
            <a:off x="1068409" y="6212384"/>
            <a:ext cx="2071223" cy="6091832"/>
          </a:xfrm>
          <a:custGeom>
            <a:avLst/>
            <a:gdLst/>
            <a:ahLst/>
            <a:cxnLst/>
            <a:rect r="r" b="b" t="t" l="l"/>
            <a:pathLst>
              <a:path h="6091832" w="2071223">
                <a:moveTo>
                  <a:pt x="0" y="0"/>
                </a:moveTo>
                <a:lnTo>
                  <a:pt x="2071223" y="0"/>
                </a:lnTo>
                <a:lnTo>
                  <a:pt x="2071223" y="6091832"/>
                </a:lnTo>
                <a:lnTo>
                  <a:pt x="0" y="6091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34959" y="-1495515"/>
            <a:ext cx="5122535" cy="5048430"/>
          </a:xfrm>
          <a:custGeom>
            <a:avLst/>
            <a:gdLst/>
            <a:ahLst/>
            <a:cxnLst/>
            <a:rect r="r" b="b" t="t" l="l"/>
            <a:pathLst>
              <a:path h="5048430" w="5122535">
                <a:moveTo>
                  <a:pt x="0" y="0"/>
                </a:moveTo>
                <a:lnTo>
                  <a:pt x="5122535" y="0"/>
                </a:lnTo>
                <a:lnTo>
                  <a:pt x="5122535" y="5048430"/>
                </a:lnTo>
                <a:lnTo>
                  <a:pt x="0" y="50484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378348" y="-561885"/>
            <a:ext cx="4302548" cy="4114800"/>
          </a:xfrm>
          <a:custGeom>
            <a:avLst/>
            <a:gdLst/>
            <a:ahLst/>
            <a:cxnLst/>
            <a:rect r="r" b="b" t="t" l="l"/>
            <a:pathLst>
              <a:path h="4114800" w="4302548">
                <a:moveTo>
                  <a:pt x="0" y="0"/>
                </a:moveTo>
                <a:lnTo>
                  <a:pt x="4302548" y="0"/>
                </a:lnTo>
                <a:lnTo>
                  <a:pt x="430254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9144000" y="2224884"/>
            <a:ext cx="7466187" cy="1962144"/>
            <a:chOff x="0" y="0"/>
            <a:chExt cx="2058014" cy="540854"/>
          </a:xfrm>
        </p:grpSpPr>
        <p:sp>
          <p:nvSpPr>
            <p:cNvPr name="Freeform 10" id="10"/>
            <p:cNvSpPr/>
            <p:nvPr/>
          </p:nvSpPr>
          <p:spPr>
            <a:xfrm flipH="false" flipV="false" rot="0">
              <a:off x="0" y="0"/>
              <a:ext cx="2058014" cy="540854"/>
            </a:xfrm>
            <a:custGeom>
              <a:avLst/>
              <a:gdLst/>
              <a:ahLst/>
              <a:cxnLst/>
              <a:rect r="r" b="b" t="t" l="l"/>
              <a:pathLst>
                <a:path h="540854" w="2058014">
                  <a:moveTo>
                    <a:pt x="52883" y="0"/>
                  </a:moveTo>
                  <a:lnTo>
                    <a:pt x="2005131" y="0"/>
                  </a:lnTo>
                  <a:cubicBezTo>
                    <a:pt x="2034338" y="0"/>
                    <a:pt x="2058014" y="23677"/>
                    <a:pt x="2058014" y="52883"/>
                  </a:cubicBezTo>
                  <a:lnTo>
                    <a:pt x="2058014" y="487971"/>
                  </a:lnTo>
                  <a:cubicBezTo>
                    <a:pt x="2058014" y="517178"/>
                    <a:pt x="2034338" y="540854"/>
                    <a:pt x="2005131" y="540854"/>
                  </a:cubicBezTo>
                  <a:lnTo>
                    <a:pt x="52883" y="540854"/>
                  </a:lnTo>
                  <a:cubicBezTo>
                    <a:pt x="38858" y="540854"/>
                    <a:pt x="25407" y="535283"/>
                    <a:pt x="15489" y="525365"/>
                  </a:cubicBezTo>
                  <a:cubicBezTo>
                    <a:pt x="5572" y="515448"/>
                    <a:pt x="0" y="501997"/>
                    <a:pt x="0" y="487971"/>
                  </a:cubicBezTo>
                  <a:lnTo>
                    <a:pt x="0" y="52883"/>
                  </a:lnTo>
                  <a:cubicBezTo>
                    <a:pt x="0" y="38858"/>
                    <a:pt x="5572" y="25407"/>
                    <a:pt x="15489" y="15489"/>
                  </a:cubicBezTo>
                  <a:cubicBezTo>
                    <a:pt x="25407" y="5572"/>
                    <a:pt x="38858" y="0"/>
                    <a:pt x="52883" y="0"/>
                  </a:cubicBezTo>
                  <a:close/>
                </a:path>
              </a:pathLst>
            </a:custGeom>
            <a:solidFill>
              <a:srgbClr val="89AA34"/>
            </a:solidFill>
          </p:spPr>
        </p:sp>
        <p:sp>
          <p:nvSpPr>
            <p:cNvPr name="TextBox 11" id="11"/>
            <p:cNvSpPr txBox="true"/>
            <p:nvPr/>
          </p:nvSpPr>
          <p:spPr>
            <a:xfrm>
              <a:off x="0" y="-76200"/>
              <a:ext cx="2058014" cy="617054"/>
            </a:xfrm>
            <a:prstGeom prst="rect">
              <a:avLst/>
            </a:prstGeom>
          </p:spPr>
          <p:txBody>
            <a:bodyPr anchor="ctr" rtlCol="false" tIns="50800" lIns="50800" bIns="50800" rIns="50800"/>
            <a:lstStyle/>
            <a:p>
              <a:pPr algn="ctr">
                <a:lnSpc>
                  <a:spcPts val="3749"/>
                </a:lnSpc>
              </a:pPr>
            </a:p>
          </p:txBody>
        </p:sp>
      </p:grpSp>
      <p:sp>
        <p:nvSpPr>
          <p:cNvPr name="Freeform 12" id="12"/>
          <p:cNvSpPr/>
          <p:nvPr/>
        </p:nvSpPr>
        <p:spPr>
          <a:xfrm flipH="false" flipV="false" rot="0">
            <a:off x="14378348" y="5407870"/>
            <a:ext cx="2491324" cy="4114800"/>
          </a:xfrm>
          <a:custGeom>
            <a:avLst/>
            <a:gdLst/>
            <a:ahLst/>
            <a:cxnLst/>
            <a:rect r="r" b="b" t="t" l="l"/>
            <a:pathLst>
              <a:path h="4114800" w="2491324">
                <a:moveTo>
                  <a:pt x="0" y="0"/>
                </a:moveTo>
                <a:lnTo>
                  <a:pt x="2491325" y="0"/>
                </a:lnTo>
                <a:lnTo>
                  <a:pt x="2491325"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2876906" y="7652599"/>
            <a:ext cx="7315200" cy="1719072"/>
          </a:xfrm>
          <a:custGeom>
            <a:avLst/>
            <a:gdLst/>
            <a:ahLst/>
            <a:cxnLst/>
            <a:rect r="r" b="b" t="t" l="l"/>
            <a:pathLst>
              <a:path h="1719072" w="7315200">
                <a:moveTo>
                  <a:pt x="0" y="0"/>
                </a:moveTo>
                <a:lnTo>
                  <a:pt x="7315200" y="0"/>
                </a:lnTo>
                <a:lnTo>
                  <a:pt x="7315200" y="1719072"/>
                </a:lnTo>
                <a:lnTo>
                  <a:pt x="0" y="17190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8215765" y="1028700"/>
            <a:ext cx="6611411" cy="7033416"/>
          </a:xfrm>
          <a:custGeom>
            <a:avLst/>
            <a:gdLst/>
            <a:ahLst/>
            <a:cxnLst/>
            <a:rect r="r" b="b" t="t" l="l"/>
            <a:pathLst>
              <a:path h="7033416" w="6611411">
                <a:moveTo>
                  <a:pt x="0" y="0"/>
                </a:moveTo>
                <a:lnTo>
                  <a:pt x="6611411" y="0"/>
                </a:lnTo>
                <a:lnTo>
                  <a:pt x="6611411" y="7033416"/>
                </a:lnTo>
                <a:lnTo>
                  <a:pt x="0" y="7033416"/>
                </a:lnTo>
                <a:lnTo>
                  <a:pt x="0" y="0"/>
                </a:lnTo>
                <a:close/>
              </a:path>
            </a:pathLst>
          </a:custGeom>
          <a:blipFill>
            <a:blip r:embed="rId14"/>
            <a:stretch>
              <a:fillRect l="0" t="0" r="0" b="0"/>
            </a:stretch>
          </a:blipFill>
        </p:spPr>
      </p:sp>
      <p:sp>
        <p:nvSpPr>
          <p:cNvPr name="TextBox 15" id="15"/>
          <p:cNvSpPr txBox="true"/>
          <p:nvPr/>
        </p:nvSpPr>
        <p:spPr>
          <a:xfrm rot="0">
            <a:off x="1326309" y="3144730"/>
            <a:ext cx="7564000" cy="2263140"/>
          </a:xfrm>
          <a:prstGeom prst="rect">
            <a:avLst/>
          </a:prstGeom>
        </p:spPr>
        <p:txBody>
          <a:bodyPr anchor="t" rtlCol="false" tIns="0" lIns="0" bIns="0" rIns="0">
            <a:spAutoFit/>
          </a:bodyPr>
          <a:lstStyle/>
          <a:p>
            <a:pPr algn="l">
              <a:lnSpc>
                <a:spcPts val="8190"/>
              </a:lnSpc>
            </a:pPr>
            <a:r>
              <a:rPr lang="en-US" sz="7800" b="true">
                <a:solidFill>
                  <a:srgbClr val="EAFFCA"/>
                </a:solidFill>
                <a:latin typeface="Kollektif Bold"/>
                <a:ea typeface="Kollektif Bold"/>
                <a:cs typeface="Kollektif Bold"/>
                <a:sym typeface="Kollektif Bold"/>
              </a:rPr>
              <a:t>DATA CLEANING</a:t>
            </a:r>
          </a:p>
        </p:txBody>
      </p:sp>
      <p:sp>
        <p:nvSpPr>
          <p:cNvPr name="TextBox 16" id="16"/>
          <p:cNvSpPr txBox="true"/>
          <p:nvPr/>
        </p:nvSpPr>
        <p:spPr>
          <a:xfrm rot="0">
            <a:off x="14018757" y="1253321"/>
            <a:ext cx="2457986" cy="447675"/>
          </a:xfrm>
          <a:prstGeom prst="rect">
            <a:avLst/>
          </a:prstGeom>
        </p:spPr>
        <p:txBody>
          <a:bodyPr anchor="t" rtlCol="false" tIns="0" lIns="0" bIns="0" rIns="0">
            <a:spAutoFit/>
          </a:bodyPr>
          <a:lstStyle/>
          <a:p>
            <a:pPr algn="r">
              <a:lnSpc>
                <a:spcPts val="3749"/>
              </a:lnSpc>
            </a:pPr>
            <a:r>
              <a:rPr lang="en-US" sz="2499" spc="187">
                <a:solidFill>
                  <a:srgbClr val="EAFFCA"/>
                </a:solidFill>
                <a:latin typeface="Roboto"/>
                <a:ea typeface="Roboto"/>
                <a:cs typeface="Roboto"/>
                <a:sym typeface="Roboto"/>
              </a:rPr>
              <a:t>Salford &amp; Co.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AFFCA"/>
        </a:solidFill>
      </p:bgPr>
    </p:bg>
    <p:spTree>
      <p:nvGrpSpPr>
        <p:cNvPr id="1" name=""/>
        <p:cNvGrpSpPr/>
        <p:nvPr/>
      </p:nvGrpSpPr>
      <p:grpSpPr>
        <a:xfrm>
          <a:off x="0" y="0"/>
          <a:ext cx="0" cy="0"/>
          <a:chOff x="0" y="0"/>
          <a:chExt cx="0" cy="0"/>
        </a:xfrm>
      </p:grpSpPr>
      <p:grpSp>
        <p:nvGrpSpPr>
          <p:cNvPr name="Group 2" id="2"/>
          <p:cNvGrpSpPr/>
          <p:nvPr/>
        </p:nvGrpSpPr>
        <p:grpSpPr>
          <a:xfrm rot="0">
            <a:off x="1320280" y="6325011"/>
            <a:ext cx="15647440" cy="2316641"/>
            <a:chOff x="0" y="0"/>
            <a:chExt cx="4121136" cy="610144"/>
          </a:xfrm>
        </p:grpSpPr>
        <p:sp>
          <p:nvSpPr>
            <p:cNvPr name="Freeform 3" id="3"/>
            <p:cNvSpPr/>
            <p:nvPr/>
          </p:nvSpPr>
          <p:spPr>
            <a:xfrm flipH="false" flipV="false" rot="0">
              <a:off x="0" y="0"/>
              <a:ext cx="4121136" cy="610144"/>
            </a:xfrm>
            <a:custGeom>
              <a:avLst/>
              <a:gdLst/>
              <a:ahLst/>
              <a:cxnLst/>
              <a:rect r="r" b="b" t="t" l="l"/>
              <a:pathLst>
                <a:path h="610144" w="4121136">
                  <a:moveTo>
                    <a:pt x="25233" y="0"/>
                  </a:moveTo>
                  <a:lnTo>
                    <a:pt x="4095903" y="0"/>
                  </a:lnTo>
                  <a:cubicBezTo>
                    <a:pt x="4109839" y="0"/>
                    <a:pt x="4121136" y="11297"/>
                    <a:pt x="4121136" y="25233"/>
                  </a:cubicBezTo>
                  <a:lnTo>
                    <a:pt x="4121136" y="584911"/>
                  </a:lnTo>
                  <a:cubicBezTo>
                    <a:pt x="4121136" y="591603"/>
                    <a:pt x="4118478" y="598021"/>
                    <a:pt x="4113746" y="602753"/>
                  </a:cubicBezTo>
                  <a:cubicBezTo>
                    <a:pt x="4109014" y="607486"/>
                    <a:pt x="4102595" y="610144"/>
                    <a:pt x="4095903" y="610144"/>
                  </a:cubicBezTo>
                  <a:lnTo>
                    <a:pt x="25233" y="610144"/>
                  </a:lnTo>
                  <a:cubicBezTo>
                    <a:pt x="11297" y="610144"/>
                    <a:pt x="0" y="598847"/>
                    <a:pt x="0" y="584911"/>
                  </a:cubicBezTo>
                  <a:lnTo>
                    <a:pt x="0" y="25233"/>
                  </a:lnTo>
                  <a:cubicBezTo>
                    <a:pt x="0" y="18541"/>
                    <a:pt x="2659" y="12123"/>
                    <a:pt x="7391" y="7391"/>
                  </a:cubicBezTo>
                  <a:cubicBezTo>
                    <a:pt x="12123" y="2659"/>
                    <a:pt x="18541" y="0"/>
                    <a:pt x="25233" y="0"/>
                  </a:cubicBezTo>
                  <a:close/>
                </a:path>
              </a:pathLst>
            </a:custGeom>
            <a:solidFill>
              <a:srgbClr val="F5FFE5"/>
            </a:solidFill>
          </p:spPr>
        </p:sp>
        <p:sp>
          <p:nvSpPr>
            <p:cNvPr name="TextBox 4" id="4"/>
            <p:cNvSpPr txBox="true"/>
            <p:nvPr/>
          </p:nvSpPr>
          <p:spPr>
            <a:xfrm>
              <a:off x="0" y="-76200"/>
              <a:ext cx="4121136" cy="686344"/>
            </a:xfrm>
            <a:prstGeom prst="rect">
              <a:avLst/>
            </a:prstGeom>
          </p:spPr>
          <p:txBody>
            <a:bodyPr anchor="ctr" rtlCol="false" tIns="50800" lIns="50800" bIns="50800" rIns="50800"/>
            <a:lstStyle/>
            <a:p>
              <a:pPr algn="ctr">
                <a:lnSpc>
                  <a:spcPts val="3749"/>
                </a:lnSpc>
              </a:pPr>
            </a:p>
          </p:txBody>
        </p:sp>
      </p:grpSp>
      <p:sp>
        <p:nvSpPr>
          <p:cNvPr name="Freeform 5" id="5"/>
          <p:cNvSpPr/>
          <p:nvPr/>
        </p:nvSpPr>
        <p:spPr>
          <a:xfrm flipH="false" flipV="false" rot="0">
            <a:off x="-714127" y="747908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36565" y="7835565"/>
            <a:ext cx="2845471" cy="2845471"/>
          </a:xfrm>
          <a:custGeom>
            <a:avLst/>
            <a:gdLst/>
            <a:ahLst/>
            <a:cxnLst/>
            <a:rect r="r" b="b" t="t" l="l"/>
            <a:pathLst>
              <a:path h="2845471" w="2845471">
                <a:moveTo>
                  <a:pt x="0" y="0"/>
                </a:moveTo>
                <a:lnTo>
                  <a:pt x="2845470" y="0"/>
                </a:lnTo>
                <a:lnTo>
                  <a:pt x="2845470" y="2845470"/>
                </a:lnTo>
                <a:lnTo>
                  <a:pt x="0" y="2845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880553" y="-1907432"/>
            <a:ext cx="6943870" cy="6943870"/>
          </a:xfrm>
          <a:custGeom>
            <a:avLst/>
            <a:gdLst/>
            <a:ahLst/>
            <a:cxnLst/>
            <a:rect r="r" b="b" t="t" l="l"/>
            <a:pathLst>
              <a:path h="6943870" w="6943870">
                <a:moveTo>
                  <a:pt x="0" y="0"/>
                </a:moveTo>
                <a:lnTo>
                  <a:pt x="6943870" y="0"/>
                </a:lnTo>
                <a:lnTo>
                  <a:pt x="6943870" y="6943870"/>
                </a:lnTo>
                <a:lnTo>
                  <a:pt x="0" y="6943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9856329">
            <a:off x="15575312" y="-49289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16674" y="0"/>
            <a:ext cx="15992953" cy="10164134"/>
          </a:xfrm>
          <a:custGeom>
            <a:avLst/>
            <a:gdLst/>
            <a:ahLst/>
            <a:cxnLst/>
            <a:rect r="r" b="b" t="t" l="l"/>
            <a:pathLst>
              <a:path h="10164134" w="15992953">
                <a:moveTo>
                  <a:pt x="0" y="0"/>
                </a:moveTo>
                <a:lnTo>
                  <a:pt x="15992953" y="0"/>
                </a:lnTo>
                <a:lnTo>
                  <a:pt x="15992953" y="10164134"/>
                </a:lnTo>
                <a:lnTo>
                  <a:pt x="0" y="10164134"/>
                </a:lnTo>
                <a:lnTo>
                  <a:pt x="0" y="0"/>
                </a:lnTo>
                <a:close/>
              </a:path>
            </a:pathLst>
          </a:custGeom>
          <a:blipFill>
            <a:blip r:embed="rId6"/>
            <a:stretch>
              <a:fillRect l="0" t="-2907" r="0" b="-2907"/>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AFFCA"/>
        </a:solidFill>
      </p:bgPr>
    </p:bg>
    <p:spTree>
      <p:nvGrpSpPr>
        <p:cNvPr id="1" name=""/>
        <p:cNvGrpSpPr/>
        <p:nvPr/>
      </p:nvGrpSpPr>
      <p:grpSpPr>
        <a:xfrm>
          <a:off x="0" y="0"/>
          <a:ext cx="0" cy="0"/>
          <a:chOff x="0" y="0"/>
          <a:chExt cx="0" cy="0"/>
        </a:xfrm>
      </p:grpSpPr>
      <p:sp>
        <p:nvSpPr>
          <p:cNvPr name="Freeform 2" id="2"/>
          <p:cNvSpPr/>
          <p:nvPr/>
        </p:nvSpPr>
        <p:spPr>
          <a:xfrm flipH="false" flipV="false" rot="0">
            <a:off x="1294846" y="80796"/>
            <a:ext cx="15823572" cy="10206204"/>
          </a:xfrm>
          <a:custGeom>
            <a:avLst/>
            <a:gdLst/>
            <a:ahLst/>
            <a:cxnLst/>
            <a:rect r="r" b="b" t="t" l="l"/>
            <a:pathLst>
              <a:path h="10206204" w="15823572">
                <a:moveTo>
                  <a:pt x="0" y="0"/>
                </a:moveTo>
                <a:lnTo>
                  <a:pt x="15823573" y="0"/>
                </a:lnTo>
                <a:lnTo>
                  <a:pt x="15823573" y="10206204"/>
                </a:lnTo>
                <a:lnTo>
                  <a:pt x="0" y="10206204"/>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FFCA"/>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37844"/>
            <a:ext cx="15982403" cy="9849156"/>
          </a:xfrm>
          <a:custGeom>
            <a:avLst/>
            <a:gdLst/>
            <a:ahLst/>
            <a:cxnLst/>
            <a:rect r="r" b="b" t="t" l="l"/>
            <a:pathLst>
              <a:path h="9849156" w="15982403">
                <a:moveTo>
                  <a:pt x="0" y="0"/>
                </a:moveTo>
                <a:lnTo>
                  <a:pt x="15982403" y="0"/>
                </a:lnTo>
                <a:lnTo>
                  <a:pt x="15982403" y="9849156"/>
                </a:lnTo>
                <a:lnTo>
                  <a:pt x="0" y="9849156"/>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AFFCA"/>
        </a:solidFill>
      </p:bgPr>
    </p:bg>
    <p:spTree>
      <p:nvGrpSpPr>
        <p:cNvPr id="1" name=""/>
        <p:cNvGrpSpPr/>
        <p:nvPr/>
      </p:nvGrpSpPr>
      <p:grpSpPr>
        <a:xfrm>
          <a:off x="0" y="0"/>
          <a:ext cx="0" cy="0"/>
          <a:chOff x="0" y="0"/>
          <a:chExt cx="0" cy="0"/>
        </a:xfrm>
      </p:grpSpPr>
      <p:sp>
        <p:nvSpPr>
          <p:cNvPr name="Freeform 2" id="2"/>
          <p:cNvSpPr/>
          <p:nvPr/>
        </p:nvSpPr>
        <p:spPr>
          <a:xfrm flipH="false" flipV="false" rot="0">
            <a:off x="-714127" y="-639940"/>
            <a:ext cx="2845471" cy="2845471"/>
          </a:xfrm>
          <a:custGeom>
            <a:avLst/>
            <a:gdLst/>
            <a:ahLst/>
            <a:cxnLst/>
            <a:rect r="r" b="b" t="t" l="l"/>
            <a:pathLst>
              <a:path h="2845471" w="2845471">
                <a:moveTo>
                  <a:pt x="0" y="0"/>
                </a:moveTo>
                <a:lnTo>
                  <a:pt x="2845471" y="0"/>
                </a:lnTo>
                <a:lnTo>
                  <a:pt x="2845471" y="2845471"/>
                </a:lnTo>
                <a:lnTo>
                  <a:pt x="0" y="2845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4127" y="747908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26908" y="6876911"/>
            <a:ext cx="6943870" cy="6943870"/>
          </a:xfrm>
          <a:custGeom>
            <a:avLst/>
            <a:gdLst/>
            <a:ahLst/>
            <a:cxnLst/>
            <a:rect r="r" b="b" t="t" l="l"/>
            <a:pathLst>
              <a:path h="6943870" w="6943870">
                <a:moveTo>
                  <a:pt x="0" y="0"/>
                </a:moveTo>
                <a:lnTo>
                  <a:pt x="6943871" y="0"/>
                </a:lnTo>
                <a:lnTo>
                  <a:pt x="6943871" y="6943870"/>
                </a:lnTo>
                <a:lnTo>
                  <a:pt x="0" y="6943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573830" y="-368318"/>
            <a:ext cx="6902913" cy="9626618"/>
            <a:chOff x="0" y="0"/>
            <a:chExt cx="1818051" cy="2535405"/>
          </a:xfrm>
        </p:grpSpPr>
        <p:sp>
          <p:nvSpPr>
            <p:cNvPr name="Freeform 6" id="6"/>
            <p:cNvSpPr/>
            <p:nvPr/>
          </p:nvSpPr>
          <p:spPr>
            <a:xfrm flipH="false" flipV="false" rot="0">
              <a:off x="0" y="0"/>
              <a:ext cx="1818051" cy="2535406"/>
            </a:xfrm>
            <a:custGeom>
              <a:avLst/>
              <a:gdLst/>
              <a:ahLst/>
              <a:cxnLst/>
              <a:rect r="r" b="b" t="t" l="l"/>
              <a:pathLst>
                <a:path h="2535406" w="1818051">
                  <a:moveTo>
                    <a:pt x="57199" y="0"/>
                  </a:moveTo>
                  <a:lnTo>
                    <a:pt x="1760853" y="0"/>
                  </a:lnTo>
                  <a:cubicBezTo>
                    <a:pt x="1776023" y="0"/>
                    <a:pt x="1790571" y="6026"/>
                    <a:pt x="1801298" y="16753"/>
                  </a:cubicBezTo>
                  <a:cubicBezTo>
                    <a:pt x="1812025" y="27480"/>
                    <a:pt x="1818051" y="42029"/>
                    <a:pt x="1818051" y="57199"/>
                  </a:cubicBezTo>
                  <a:lnTo>
                    <a:pt x="1818051" y="2478207"/>
                  </a:lnTo>
                  <a:cubicBezTo>
                    <a:pt x="1818051" y="2509797"/>
                    <a:pt x="1792443" y="2535406"/>
                    <a:pt x="1760853" y="2535406"/>
                  </a:cubicBezTo>
                  <a:lnTo>
                    <a:pt x="57199" y="2535406"/>
                  </a:lnTo>
                  <a:cubicBezTo>
                    <a:pt x="42029" y="2535406"/>
                    <a:pt x="27480" y="2529379"/>
                    <a:pt x="16753" y="2518652"/>
                  </a:cubicBezTo>
                  <a:cubicBezTo>
                    <a:pt x="6026" y="2507926"/>
                    <a:pt x="0" y="2493377"/>
                    <a:pt x="0" y="2478207"/>
                  </a:cubicBezTo>
                  <a:lnTo>
                    <a:pt x="0" y="57199"/>
                  </a:lnTo>
                  <a:cubicBezTo>
                    <a:pt x="0" y="42029"/>
                    <a:pt x="6026" y="27480"/>
                    <a:pt x="16753" y="16753"/>
                  </a:cubicBezTo>
                  <a:cubicBezTo>
                    <a:pt x="27480" y="6026"/>
                    <a:pt x="42029" y="0"/>
                    <a:pt x="57199" y="0"/>
                  </a:cubicBezTo>
                  <a:close/>
                </a:path>
              </a:pathLst>
            </a:custGeom>
            <a:solidFill>
              <a:srgbClr val="F5FFE5"/>
            </a:solidFill>
          </p:spPr>
        </p:sp>
        <p:sp>
          <p:nvSpPr>
            <p:cNvPr name="TextBox 7" id="7"/>
            <p:cNvSpPr txBox="true"/>
            <p:nvPr/>
          </p:nvSpPr>
          <p:spPr>
            <a:xfrm>
              <a:off x="0" y="-76200"/>
              <a:ext cx="1818051" cy="2611605"/>
            </a:xfrm>
            <a:prstGeom prst="rect">
              <a:avLst/>
            </a:prstGeom>
          </p:spPr>
          <p:txBody>
            <a:bodyPr anchor="ctr" rtlCol="false" tIns="50800" lIns="50800" bIns="50800" rIns="50800"/>
            <a:lstStyle/>
            <a:p>
              <a:pPr algn="ctr">
                <a:lnSpc>
                  <a:spcPts val="3749"/>
                </a:lnSpc>
              </a:pPr>
            </a:p>
          </p:txBody>
        </p:sp>
      </p:grpSp>
      <p:sp>
        <p:nvSpPr>
          <p:cNvPr name="Freeform 8" id="8"/>
          <p:cNvSpPr/>
          <p:nvPr/>
        </p:nvSpPr>
        <p:spPr>
          <a:xfrm flipH="false" flipV="false" rot="-9856329">
            <a:off x="15575312" y="-49289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319643" y="1681217"/>
            <a:ext cx="8286142" cy="7855267"/>
          </a:xfrm>
          <a:custGeom>
            <a:avLst/>
            <a:gdLst/>
            <a:ahLst/>
            <a:cxnLst/>
            <a:rect r="r" b="b" t="t" l="l"/>
            <a:pathLst>
              <a:path h="7855267" w="8286142">
                <a:moveTo>
                  <a:pt x="0" y="0"/>
                </a:moveTo>
                <a:lnTo>
                  <a:pt x="8286142" y="0"/>
                </a:lnTo>
                <a:lnTo>
                  <a:pt x="8286142" y="7855266"/>
                </a:lnTo>
                <a:lnTo>
                  <a:pt x="0" y="7855266"/>
                </a:lnTo>
                <a:lnTo>
                  <a:pt x="0" y="0"/>
                </a:lnTo>
                <a:close/>
              </a:path>
            </a:pathLst>
          </a:custGeom>
          <a:blipFill>
            <a:blip r:embed="rId6"/>
            <a:stretch>
              <a:fillRect l="0" t="0" r="-80526" b="0"/>
            </a:stretch>
          </a:blipFill>
        </p:spPr>
      </p:sp>
      <p:sp>
        <p:nvSpPr>
          <p:cNvPr name="Freeform 10" id="10"/>
          <p:cNvSpPr/>
          <p:nvPr/>
        </p:nvSpPr>
        <p:spPr>
          <a:xfrm flipH="false" flipV="false" rot="0">
            <a:off x="13609201" y="5279429"/>
            <a:ext cx="4678799" cy="5155701"/>
          </a:xfrm>
          <a:custGeom>
            <a:avLst/>
            <a:gdLst/>
            <a:ahLst/>
            <a:cxnLst/>
            <a:rect r="r" b="b" t="t" l="l"/>
            <a:pathLst>
              <a:path h="5155701" w="4678799">
                <a:moveTo>
                  <a:pt x="0" y="0"/>
                </a:moveTo>
                <a:lnTo>
                  <a:pt x="4678799" y="0"/>
                </a:lnTo>
                <a:lnTo>
                  <a:pt x="4678799" y="5155702"/>
                </a:lnTo>
                <a:lnTo>
                  <a:pt x="0" y="5155702"/>
                </a:lnTo>
                <a:lnTo>
                  <a:pt x="0" y="0"/>
                </a:lnTo>
                <a:close/>
              </a:path>
            </a:pathLst>
          </a:custGeom>
          <a:blipFill>
            <a:blip r:embed="rId7"/>
            <a:stretch>
              <a:fillRect l="0" t="0" r="0" b="0"/>
            </a:stretch>
          </a:blipFill>
        </p:spPr>
      </p:sp>
      <p:sp>
        <p:nvSpPr>
          <p:cNvPr name="Freeform 11" id="11"/>
          <p:cNvSpPr/>
          <p:nvPr/>
        </p:nvSpPr>
        <p:spPr>
          <a:xfrm flipH="false" flipV="false" rot="0">
            <a:off x="1802398" y="6320331"/>
            <a:ext cx="4517246" cy="4114800"/>
          </a:xfrm>
          <a:custGeom>
            <a:avLst/>
            <a:gdLst/>
            <a:ahLst/>
            <a:cxnLst/>
            <a:rect r="r" b="b" t="t" l="l"/>
            <a:pathLst>
              <a:path h="4114800" w="4517246">
                <a:moveTo>
                  <a:pt x="0" y="0"/>
                </a:moveTo>
                <a:lnTo>
                  <a:pt x="4517245" y="0"/>
                </a:lnTo>
                <a:lnTo>
                  <a:pt x="451724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2219999" y="3058156"/>
            <a:ext cx="6924001" cy="1539230"/>
          </a:xfrm>
          <a:prstGeom prst="rect">
            <a:avLst/>
          </a:prstGeom>
        </p:spPr>
        <p:txBody>
          <a:bodyPr anchor="t" rtlCol="false" tIns="0" lIns="0" bIns="0" rIns="0">
            <a:spAutoFit/>
          </a:bodyPr>
          <a:lstStyle/>
          <a:p>
            <a:pPr algn="l">
              <a:lnSpc>
                <a:spcPts val="10289"/>
              </a:lnSpc>
            </a:pPr>
            <a:r>
              <a:rPr lang="en-US" sz="9799" b="true">
                <a:solidFill>
                  <a:srgbClr val="89AA34"/>
                </a:solidFill>
                <a:latin typeface="Kollektif Bold"/>
                <a:ea typeface="Kollektif Bold"/>
                <a:cs typeface="Kollektif Bold"/>
                <a:sym typeface="Kollektif Bold"/>
              </a:rPr>
              <a:t>EDA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DAGV4i1Vav4</dc:identifier>
  <dcterms:modified xsi:type="dcterms:W3CDTF">2011-08-01T06:04:30Z</dcterms:modified>
  <cp:revision>1</cp:revision>
  <dc:title>Green Modern Playful Abstract Doodle Vegetable Illustrative Healthy Food Presentation</dc:title>
</cp:coreProperties>
</file>